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CC66FF"/>
    <a:srgbClr val="CC99FF"/>
    <a:srgbClr val="CCCCFF"/>
    <a:srgbClr val="CCFFFF"/>
    <a:srgbClr val="FFFFCC"/>
    <a:srgbClr val="FFCCFF"/>
    <a:srgbClr val="CB47A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54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9A2315-FFC9-488E-876F-60753B951690}" type="datetimeFigureOut">
              <a:rPr lang="es-PE" smtClean="0"/>
              <a:pPr/>
              <a:t>25/05/2012</a:t>
            </a:fld>
            <a:endParaRPr lang="es-PE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PE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DDF1FC-D582-4527-BF9C-B157CD4E54D0}" type="slidenum">
              <a:rPr lang="es-PE" smtClean="0"/>
              <a:pPr/>
              <a:t>‹Nº›</a:t>
            </a:fld>
            <a:endParaRPr lang="es-P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P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DDF1FC-D582-4527-BF9C-B157CD4E54D0}" type="slidenum">
              <a:rPr lang="es-PE" smtClean="0"/>
              <a:pPr/>
              <a:t>3</a:t>
            </a:fld>
            <a:endParaRPr lang="es-P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P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DDF1FC-D582-4527-BF9C-B157CD4E54D0}" type="slidenum">
              <a:rPr lang="es-PE" smtClean="0"/>
              <a:pPr/>
              <a:t>4</a:t>
            </a:fld>
            <a:endParaRPr lang="es-P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P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DDF1FC-D582-4527-BF9C-B157CD4E54D0}" type="slidenum">
              <a:rPr lang="es-PE" smtClean="0"/>
              <a:pPr/>
              <a:t>9</a:t>
            </a:fld>
            <a:endParaRPr lang="es-P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P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DDF1FC-D582-4527-BF9C-B157CD4E54D0}" type="slidenum">
              <a:rPr lang="es-PE" smtClean="0"/>
              <a:pPr/>
              <a:t>10</a:t>
            </a:fld>
            <a:endParaRPr lang="es-P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DB09F-A228-45B2-BA78-43F0A61EB553}" type="datetimeFigureOut">
              <a:rPr lang="es-PE" smtClean="0"/>
              <a:pPr/>
              <a:t>25/05/2012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44681-C416-4819-B7BF-1567F7FF1D7B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DB09F-A228-45B2-BA78-43F0A61EB553}" type="datetimeFigureOut">
              <a:rPr lang="es-PE" smtClean="0"/>
              <a:pPr/>
              <a:t>25/05/2012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44681-C416-4819-B7BF-1567F7FF1D7B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DB09F-A228-45B2-BA78-43F0A61EB553}" type="datetimeFigureOut">
              <a:rPr lang="es-PE" smtClean="0"/>
              <a:pPr/>
              <a:t>25/05/2012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44681-C416-4819-B7BF-1567F7FF1D7B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DB09F-A228-45B2-BA78-43F0A61EB553}" type="datetimeFigureOut">
              <a:rPr lang="es-PE" smtClean="0"/>
              <a:pPr/>
              <a:t>25/05/2012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44681-C416-4819-B7BF-1567F7FF1D7B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DB09F-A228-45B2-BA78-43F0A61EB553}" type="datetimeFigureOut">
              <a:rPr lang="es-PE" smtClean="0"/>
              <a:pPr/>
              <a:t>25/05/2012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44681-C416-4819-B7BF-1567F7FF1D7B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DB09F-A228-45B2-BA78-43F0A61EB553}" type="datetimeFigureOut">
              <a:rPr lang="es-PE" smtClean="0"/>
              <a:pPr/>
              <a:t>25/05/2012</a:t>
            </a:fld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44681-C416-4819-B7BF-1567F7FF1D7B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DB09F-A228-45B2-BA78-43F0A61EB553}" type="datetimeFigureOut">
              <a:rPr lang="es-PE" smtClean="0"/>
              <a:pPr/>
              <a:t>25/05/2012</a:t>
            </a:fld>
            <a:endParaRPr lang="es-PE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44681-C416-4819-B7BF-1567F7FF1D7B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DB09F-A228-45B2-BA78-43F0A61EB553}" type="datetimeFigureOut">
              <a:rPr lang="es-PE" smtClean="0"/>
              <a:pPr/>
              <a:t>25/05/2012</a:t>
            </a:fld>
            <a:endParaRPr lang="es-P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44681-C416-4819-B7BF-1567F7FF1D7B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DB09F-A228-45B2-BA78-43F0A61EB553}" type="datetimeFigureOut">
              <a:rPr lang="es-PE" smtClean="0"/>
              <a:pPr/>
              <a:t>25/05/2012</a:t>
            </a:fld>
            <a:endParaRPr lang="es-PE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44681-C416-4819-B7BF-1567F7FF1D7B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DB09F-A228-45B2-BA78-43F0A61EB553}" type="datetimeFigureOut">
              <a:rPr lang="es-PE" smtClean="0"/>
              <a:pPr/>
              <a:t>25/05/2012</a:t>
            </a:fld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44681-C416-4819-B7BF-1567F7FF1D7B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DB09F-A228-45B2-BA78-43F0A61EB553}" type="datetimeFigureOut">
              <a:rPr lang="es-PE" smtClean="0"/>
              <a:pPr/>
              <a:t>25/05/2012</a:t>
            </a:fld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44681-C416-4819-B7BF-1567F7FF1D7B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FF">
            <a:alpha val="4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5DB09F-A228-45B2-BA78-43F0A61EB553}" type="datetimeFigureOut">
              <a:rPr lang="es-PE" smtClean="0"/>
              <a:pPr/>
              <a:t>25/05/2012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044681-C416-4819-B7BF-1567F7FF1D7B}" type="slidenum">
              <a:rPr lang="es-PE" smtClean="0"/>
              <a:pPr/>
              <a:t>‹Nº›</a:t>
            </a:fld>
            <a:endParaRPr lang="es-P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mx.answers.yahoo.com/question/index?qid=20100524135747AAAsFSK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mx.answers.yahoo.com/question/index?qid=20100524135747AAAsFSK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s-PE" sz="3100" b="1" dirty="0" smtClean="0">
                <a:solidFill>
                  <a:srgbClr val="FF00FF"/>
                </a:solidFill>
                <a:latin typeface="Ravie" pitchFamily="82" charset="0"/>
              </a:rPr>
              <a:t/>
            </a:r>
            <a:br>
              <a:rPr lang="es-PE" sz="3100" b="1" dirty="0" smtClean="0">
                <a:solidFill>
                  <a:srgbClr val="FF00FF"/>
                </a:solidFill>
                <a:latin typeface="Ravie" pitchFamily="82" charset="0"/>
              </a:rPr>
            </a:br>
            <a:r>
              <a:rPr lang="es-PE" sz="2800" b="1" dirty="0" smtClean="0">
                <a:solidFill>
                  <a:srgbClr val="FF00FF"/>
                </a:solidFill>
                <a:latin typeface="Ravie" pitchFamily="82" charset="0"/>
              </a:rPr>
              <a:t> </a:t>
            </a:r>
            <a:r>
              <a:rPr lang="es-PE" sz="4900" b="1" dirty="0" smtClean="0">
                <a:solidFill>
                  <a:srgbClr val="FF00FF"/>
                </a:solidFill>
                <a:latin typeface="Ravie" pitchFamily="82" charset="0"/>
              </a:rPr>
              <a:t>LOS ADOLESCENTES Y LOS MEDIOS DE COMUNICACIÓN</a:t>
            </a:r>
            <a:r>
              <a:rPr lang="es-PE" sz="2800" dirty="0"/>
              <a:t/>
            </a:r>
            <a:br>
              <a:rPr lang="es-PE" sz="2800" dirty="0"/>
            </a:br>
            <a:r>
              <a:rPr lang="es-PE" sz="3100" dirty="0">
                <a:solidFill>
                  <a:srgbClr val="FF00FF"/>
                </a:solidFill>
                <a:latin typeface="Comic Sans MS" pitchFamily="66" charset="0"/>
              </a:rPr>
              <a:t/>
            </a:r>
            <a:br>
              <a:rPr lang="es-PE" sz="3100" dirty="0">
                <a:solidFill>
                  <a:srgbClr val="FF00FF"/>
                </a:solidFill>
                <a:latin typeface="Comic Sans MS" pitchFamily="66" charset="0"/>
              </a:rPr>
            </a:br>
            <a:r>
              <a:rPr lang="es-PE" sz="3100" dirty="0" smtClean="0">
                <a:solidFill>
                  <a:srgbClr val="FF00FF"/>
                </a:solidFill>
                <a:latin typeface="Comic Sans MS" pitchFamily="66" charset="0"/>
              </a:rPr>
              <a:t/>
            </a:r>
            <a:br>
              <a:rPr lang="es-PE" sz="3100" dirty="0" smtClean="0">
                <a:solidFill>
                  <a:srgbClr val="FF00FF"/>
                </a:solidFill>
                <a:latin typeface="Comic Sans MS" pitchFamily="66" charset="0"/>
              </a:rPr>
            </a:br>
            <a:r>
              <a:rPr lang="es-PE" sz="3100" dirty="0">
                <a:solidFill>
                  <a:srgbClr val="FF00FF"/>
                </a:solidFill>
                <a:latin typeface="Comic Sans MS" pitchFamily="66" charset="0"/>
              </a:rPr>
              <a:t/>
            </a:r>
            <a:br>
              <a:rPr lang="es-PE" sz="3100" dirty="0">
                <a:solidFill>
                  <a:srgbClr val="FF00FF"/>
                </a:solidFill>
                <a:latin typeface="Comic Sans MS" pitchFamily="66" charset="0"/>
              </a:rPr>
            </a:br>
            <a:r>
              <a:rPr lang="es-PE" sz="3100" dirty="0" smtClean="0">
                <a:solidFill>
                  <a:srgbClr val="FF00FF"/>
                </a:solidFill>
                <a:latin typeface="Comic Sans MS" pitchFamily="66" charset="0"/>
              </a:rPr>
              <a:t/>
            </a:r>
            <a:br>
              <a:rPr lang="es-PE" sz="3100" dirty="0" smtClean="0">
                <a:solidFill>
                  <a:srgbClr val="FF00FF"/>
                </a:solidFill>
                <a:latin typeface="Comic Sans MS" pitchFamily="66" charset="0"/>
              </a:rPr>
            </a:br>
            <a:r>
              <a:rPr lang="es-PE" sz="3100" dirty="0">
                <a:solidFill>
                  <a:srgbClr val="FF00FF"/>
                </a:solidFill>
                <a:latin typeface="Comic Sans MS" pitchFamily="66" charset="0"/>
              </a:rPr>
              <a:t/>
            </a:r>
            <a:br>
              <a:rPr lang="es-PE" sz="3100" dirty="0">
                <a:solidFill>
                  <a:srgbClr val="FF00FF"/>
                </a:solidFill>
                <a:latin typeface="Comic Sans MS" pitchFamily="66" charset="0"/>
              </a:rPr>
            </a:br>
            <a:r>
              <a:rPr lang="es-PE" sz="3100" dirty="0" smtClean="0">
                <a:solidFill>
                  <a:srgbClr val="FF00FF"/>
                </a:solidFill>
                <a:latin typeface="Comic Sans MS" pitchFamily="66" charset="0"/>
              </a:rPr>
              <a:t/>
            </a:r>
            <a:br>
              <a:rPr lang="es-PE" sz="3100" dirty="0" smtClean="0">
                <a:solidFill>
                  <a:srgbClr val="FF00FF"/>
                </a:solidFill>
                <a:latin typeface="Comic Sans MS" pitchFamily="66" charset="0"/>
              </a:rPr>
            </a:br>
            <a:r>
              <a:rPr lang="es-PE" sz="3100" dirty="0">
                <a:solidFill>
                  <a:srgbClr val="FF00FF"/>
                </a:solidFill>
                <a:latin typeface="Comic Sans MS" pitchFamily="66" charset="0"/>
              </a:rPr>
              <a:t/>
            </a:r>
            <a:br>
              <a:rPr lang="es-PE" sz="3100" dirty="0">
                <a:solidFill>
                  <a:srgbClr val="FF00FF"/>
                </a:solidFill>
                <a:latin typeface="Comic Sans MS" pitchFamily="66" charset="0"/>
              </a:rPr>
            </a:br>
            <a:r>
              <a:rPr lang="es-PE" dirty="0">
                <a:solidFill>
                  <a:srgbClr val="FF00FF"/>
                </a:solidFill>
              </a:rPr>
              <a:t/>
            </a:r>
            <a:br>
              <a:rPr lang="es-PE" dirty="0">
                <a:solidFill>
                  <a:srgbClr val="FF00FF"/>
                </a:solidFill>
              </a:rPr>
            </a:br>
            <a:r>
              <a:rPr lang="es-PE" dirty="0">
                <a:solidFill>
                  <a:srgbClr val="FF00FF"/>
                </a:solidFill>
              </a:rPr>
              <a:t> </a:t>
            </a:r>
            <a:r>
              <a:rPr lang="es-PE" dirty="0"/>
              <a:t/>
            </a:r>
            <a:br>
              <a:rPr lang="es-PE" dirty="0"/>
            </a:br>
            <a:endParaRPr lang="es-PE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14282" y="2214554"/>
            <a:ext cx="3786214" cy="4286280"/>
          </a:xfrm>
        </p:spPr>
        <p:txBody>
          <a:bodyPr/>
          <a:lstStyle/>
          <a:p>
            <a:endParaRPr lang="es-PE" dirty="0" smtClean="0">
              <a:solidFill>
                <a:srgbClr val="FF00FF"/>
              </a:solidFill>
              <a:latin typeface="Kristen ITC" pitchFamily="66" charset="0"/>
            </a:endParaRPr>
          </a:p>
          <a:p>
            <a:r>
              <a:rPr lang="es-PE" dirty="0" smtClean="0">
                <a:solidFill>
                  <a:srgbClr val="FF00FF"/>
                </a:solidFill>
                <a:latin typeface="Kristen ITC" pitchFamily="66" charset="0"/>
              </a:rPr>
              <a:t>Alumna:</a:t>
            </a:r>
          </a:p>
          <a:p>
            <a:r>
              <a:rPr lang="es-PE" dirty="0" err="1" smtClean="0">
                <a:solidFill>
                  <a:srgbClr val="00B0F0"/>
                </a:solidFill>
                <a:latin typeface="Kristen ITC" pitchFamily="66" charset="0"/>
              </a:rPr>
              <a:t>Rocio</a:t>
            </a:r>
            <a:r>
              <a:rPr lang="es-PE" dirty="0" smtClean="0">
                <a:solidFill>
                  <a:srgbClr val="00B0F0"/>
                </a:solidFill>
                <a:latin typeface="Kristen ITC" pitchFamily="66" charset="0"/>
              </a:rPr>
              <a:t> Reyes</a:t>
            </a:r>
          </a:p>
          <a:p>
            <a:r>
              <a:rPr lang="es-PE" dirty="0" smtClean="0">
                <a:solidFill>
                  <a:srgbClr val="FF00FF"/>
                </a:solidFill>
                <a:latin typeface="Kristen ITC" pitchFamily="66" charset="0"/>
              </a:rPr>
              <a:t>Grado </a:t>
            </a:r>
            <a:r>
              <a:rPr lang="es-PE" dirty="0">
                <a:solidFill>
                  <a:srgbClr val="FF00FF"/>
                </a:solidFill>
                <a:latin typeface="Kristen ITC" pitchFamily="66" charset="0"/>
              </a:rPr>
              <a:t>y </a:t>
            </a:r>
            <a:r>
              <a:rPr lang="es-PE" dirty="0" smtClean="0">
                <a:solidFill>
                  <a:srgbClr val="FF00FF"/>
                </a:solidFill>
                <a:latin typeface="Kristen ITC" pitchFamily="66" charset="0"/>
              </a:rPr>
              <a:t>sección:</a:t>
            </a:r>
            <a:endParaRPr lang="es-PE" dirty="0">
              <a:solidFill>
                <a:srgbClr val="FF00FF"/>
              </a:solidFill>
              <a:latin typeface="Kristen ITC" pitchFamily="66" charset="0"/>
            </a:endParaRPr>
          </a:p>
          <a:p>
            <a:r>
              <a:rPr lang="es-PE" dirty="0">
                <a:solidFill>
                  <a:srgbClr val="00B0F0"/>
                </a:solidFill>
                <a:latin typeface="Kristen ITC" pitchFamily="66" charset="0"/>
              </a:rPr>
              <a:t>3ro “C’’</a:t>
            </a:r>
          </a:p>
          <a:p>
            <a:r>
              <a:rPr lang="es-PE" dirty="0" smtClean="0">
                <a:solidFill>
                  <a:srgbClr val="FF00FF"/>
                </a:solidFill>
                <a:latin typeface="Kristen ITC" pitchFamily="66" charset="0"/>
              </a:rPr>
              <a:t>Profesor:</a:t>
            </a:r>
            <a:endParaRPr lang="es-PE" dirty="0">
              <a:solidFill>
                <a:srgbClr val="FF00FF"/>
              </a:solidFill>
              <a:latin typeface="Kristen ITC" pitchFamily="66" charset="0"/>
            </a:endParaRPr>
          </a:p>
          <a:p>
            <a:r>
              <a:rPr lang="es-PE" dirty="0">
                <a:solidFill>
                  <a:srgbClr val="00B0F0"/>
                </a:solidFill>
                <a:latin typeface="Kristen ITC" pitchFamily="66" charset="0"/>
              </a:rPr>
              <a:t>Luis Miranda </a:t>
            </a:r>
          </a:p>
          <a:p>
            <a:endParaRPr lang="es-PE" dirty="0"/>
          </a:p>
        </p:txBody>
      </p:sp>
      <p:pic>
        <p:nvPicPr>
          <p:cNvPr id="5" name="4 Imagen" descr="http://static.globered.com/images/users/136846/2010052505153000000623860000136846.jpg"/>
          <p:cNvPicPr/>
          <p:nvPr/>
        </p:nvPicPr>
        <p:blipFill>
          <a:blip r:embed="rId2"/>
          <a:srcRect r="-514" b="3598"/>
          <a:stretch>
            <a:fillRect/>
          </a:stretch>
        </p:blipFill>
        <p:spPr bwMode="auto">
          <a:xfrm>
            <a:off x="4143372" y="2571744"/>
            <a:ext cx="4786346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0" y="214290"/>
            <a:ext cx="8643966" cy="5929354"/>
          </a:xfrm>
        </p:spPr>
        <p:txBody>
          <a:bodyPr>
            <a:normAutofit/>
          </a:bodyPr>
          <a:lstStyle/>
          <a:p>
            <a:r>
              <a:rPr lang="es-PE" sz="4000" dirty="0" smtClean="0">
                <a:solidFill>
                  <a:srgbClr val="FF00FF"/>
                </a:solidFill>
                <a:latin typeface="Kristen ITC" pitchFamily="66" charset="0"/>
                <a:ea typeface="+mn-ea"/>
                <a:cs typeface="+mn-cs"/>
              </a:rPr>
              <a:t> Revistas:</a:t>
            </a:r>
            <a:r>
              <a:rPr lang="es-PE" sz="3200" dirty="0" smtClean="0"/>
              <a:t> </a:t>
            </a:r>
            <a:r>
              <a:rPr lang="es-PE" sz="3200" dirty="0" smtClean="0">
                <a:solidFill>
                  <a:srgbClr val="CC66FF"/>
                </a:solidFill>
                <a:latin typeface="Comic Sans MS" pitchFamily="66" charset="0"/>
                <a:ea typeface="+mn-ea"/>
                <a:cs typeface="+mn-cs"/>
              </a:rPr>
              <a:t>Son un medio visual "masivo-selectivo" porque se dirigen a públicos especializados pero de forma masiva, lo que les permite llegar a más clientes potenciales. Según Laura Fischer y Jorge Espejo, son de lectura confortable además de que permiten la realización de gran variedad de anuncios.</a:t>
            </a:r>
            <a:br>
              <a:rPr lang="es-PE" sz="3200" dirty="0" smtClean="0">
                <a:solidFill>
                  <a:srgbClr val="CC66FF"/>
                </a:solidFill>
                <a:latin typeface="Comic Sans MS" pitchFamily="66" charset="0"/>
                <a:ea typeface="+mn-ea"/>
                <a:cs typeface="+mn-cs"/>
              </a:rPr>
            </a:br>
            <a:r>
              <a:rPr lang="es-PE" sz="4000" dirty="0" smtClean="0"/>
              <a:t/>
            </a:r>
            <a:br>
              <a:rPr lang="es-PE" sz="4000" dirty="0" smtClean="0"/>
            </a:br>
            <a:endParaRPr lang="es-PE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 flipH="1">
            <a:off x="7429520" y="5572140"/>
            <a:ext cx="71438" cy="214314"/>
          </a:xfrm>
        </p:spPr>
        <p:txBody>
          <a:bodyPr>
            <a:normAutofit fontScale="32500" lnSpcReduction="20000"/>
          </a:bodyPr>
          <a:lstStyle/>
          <a:p>
            <a:endParaRPr lang="es-PE" dirty="0"/>
          </a:p>
        </p:txBody>
      </p:sp>
      <p:pic>
        <p:nvPicPr>
          <p:cNvPr id="24578" name="Picture 2" descr="http://t2.gstatic.com/images?q=tbn:ANd9GcTyZuabXA4_GYDric4Ou75TL38toQiIh9Q8tK_qd-jHPDUXr5EXF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4643446"/>
            <a:ext cx="2238375" cy="2047876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5834 -0.79579 C 0.45348 -0.7981 0.4448 -0.80573 0.4448 -0.80573 C 0.43438 -0.80504 0.42379 -0.80619 0.41355 -0.80365 C 0.40452 -0.80134 0.38872 -0.77312 0.38212 -0.76387 C 0.38056 -0.75716 0.37761 -0.75416 0.37466 -0.74815 C 0.37118 -0.73311 0.37587 -0.75161 0.37014 -0.73635 C 0.36771 -0.72941 0.36702 -0.72132 0.3658 -0.71438 C 0.3625 -0.69611 0.35695 -0.67877 0.35382 -0.6605 C 0.35295 -0.6487 0.3533 -0.63968 0.35087 -0.62881 C 0.35 -0.62488 0.34775 -0.61679 0.34775 -0.61679 C 0.34827 -0.49144 0.34931 -0.36632 0.34931 -0.24098 C 0.34931 0.01481 0.35834 -0.01942 0.33733 -0.0999 C 0.33316 -0.14084 0.30643 -0.16235 0.27917 -0.17368 C 0.27275 -0.17275 0.26615 -0.17321 0.25973 -0.17183 C 0.2566 -0.1709 0.25087 -0.16766 0.25087 -0.16766 C 0.24393 -0.15864 0.23959 -0.14685 0.23282 -0.1376 C 0.23004 -0.1221 0.225 -0.10083 0.21945 -0.08626 C 0.21632 -0.07816 0.20903 -0.06221 0.20903 -0.06221 C 0.20643 -0.04856 0.20278 -0.03445 0.19705 -0.02243 C 0.19393 -0.00878 0.1908 0.00509 0.18941 0.01943 C 0.18837 0.03331 0.18542 0.07494 0.18664 0.06083 C 0.18716 0.05481 0.18768 0.04903 0.1882 0.04302 C 0.18698 0.02174 0.18542 -0.00462 0.17743 -0.02428 C 0.17691 -0.02729 0.17691 -0.02983 0.17622 -0.0326 C 0.17257 -0.04209 0.15886 -0.06845 0.15087 -0.07238 C 0.13802 -0.08834 0.12778 -0.09389 0.11059 -0.09782 C 0.09566 -0.09412 0.08455 -0.0784 0.07466 -0.06406 C 0.07205 -0.05365 0.06875 -0.04371 0.06424 -0.03445 C 0.06268 -0.0259 0.0599 -0.0178 0.05677 -0.0104 C 0.05504 -0.00647 0.05087 0.00116 0.05087 0.00116 C 0.04809 0.01527 0.04636 0.01874 0.04184 0.03123 C 0.04028 0.04672 0.03959 0.06083 0.03438 0.07494 C 0.03386 0.08002 0.03646 0.08835 0.03282 0.09066 C 0.02969 0.09274 0.02761 0.08465 0.02552 0.08095 C 0.01997 0.071 0.0217 0.05528 0.01493 0.04695 C 0.01233 0.03539 0.0092 0.02591 0.00157 0.01943 C -3.33333E-6 0.01642 -0.00104 0.01319 -0.00295 0.01111 C -0.00416 0.00995 -0.00625 0.01064 -0.00746 0.00926 C -0.01718 -0.00092 -0.00225 0.00648 -0.01632 0.00116 C -0.02205 -0.00393 -0.02361 -0.00185 -0.02986 0.00116 C -0.0401 0.00625 -0.0493 0.01272 -0.05972 0.01712 C -0.0625 0.0229 -0.06423 0.03123 -0.06857 0.03539 C -0.07152 0.03793 -0.0776 0.04302 -0.0776 0.04302 C -0.0802 0.04996 -0.08107 0.05597 -0.08507 0.06083 C -0.08663 0.07193 -0.08628 0.08303 -0.09097 0.09274 C -0.09201 0.08742 -0.09166 0.08141 -0.09392 0.07702 C -0.09652 0.07147 -0.09739 0.071 -0.09843 0.06476 C -0.10034 0.05435 -0.10156 0.04487 -0.1059 0.03539 C -0.11232 0.02059 -0.12222 0.00694 -0.13125 -0.00462 C -0.1342 -0.01595 -0.13177 -0.00878 -0.14166 -0.02243 C -0.14323 -0.02474 -0.14357 -0.02798 -0.14479 -0.03052 C -0.15451 -0.04833 -0.1658 -0.06521 -0.18194 -0.07238 C -0.18576 -0.07701 -0.18906 -0.07816 -0.19392 -0.08025 C -0.20295 -0.07932 -0.21198 -0.08001 -0.22083 -0.0784 C -0.22673 -0.07701 -0.24045 -0.06128 -0.24323 -0.05827 C -0.25573 -0.04602 -0.26649 -0.03307 -0.27604 -0.01642 C -0.27795 -0.00948 -0.28142 -0.00393 -0.2835 0.00324 C -0.28663 0.01434 -0.2901 0.02452 -0.29392 0.03539 C -0.29635 0.05019 -0.2993 0.06383 -0.30139 0.0791 C -0.30191 0.09043 -0.30295 0.10153 -0.30295 0.11286 C -0.30295 0.11541 -0.30139 0.10754 -0.30139 0.10454 " pathEditMode="relative" ptsTypes="fffffffffff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 rot="10800000" flipV="1">
            <a:off x="685800" y="500042"/>
            <a:ext cx="4529142" cy="5786478"/>
          </a:xfrm>
        </p:spPr>
        <p:txBody>
          <a:bodyPr>
            <a:normAutofit fontScale="90000"/>
          </a:bodyPr>
          <a:lstStyle/>
          <a:p>
            <a:r>
              <a:rPr lang="es-PE" dirty="0" smtClean="0">
                <a:solidFill>
                  <a:srgbClr val="FF00FF"/>
                </a:solidFill>
                <a:latin typeface="Kristen ITC" pitchFamily="66" charset="0"/>
                <a:ea typeface="+mn-ea"/>
                <a:cs typeface="+mn-cs"/>
              </a:rPr>
              <a:t>Internet:</a:t>
            </a:r>
            <a:r>
              <a:rPr lang="es-PE" sz="2200" dirty="0" smtClean="0"/>
              <a:t> Hoy en día, el internet es un medio audiovisual interactivo y selectivo, que dependiendo del tipo de producto y la audiencia al que va dirigido, puede llegar a una buena parte de los clientes potenciales. Para emplear este medio, los anunciantes necesitan colocar un sitio web en la red para presentar sus productos y servicios. Luego, deben promocionarlo (para atraer a la mayor cantidad de visitantes interesados en lo que ofrecen), primero, posicionándolo entre los primeros resultados de búsqueda de los principales buscadores (Google, </a:t>
            </a:r>
            <a:r>
              <a:rPr lang="es-PE" sz="2200" dirty="0" err="1" smtClean="0"/>
              <a:t>Yahoo</a:t>
            </a:r>
            <a:r>
              <a:rPr lang="es-PE" sz="2200" dirty="0" smtClean="0"/>
              <a:t>, </a:t>
            </a:r>
            <a:r>
              <a:rPr lang="es-PE" sz="2200" dirty="0" err="1" smtClean="0"/>
              <a:t>Altavista</a:t>
            </a:r>
            <a:r>
              <a:rPr lang="es-PE" sz="2200" dirty="0" smtClean="0"/>
              <a:t>, MSN) </a:t>
            </a:r>
            <a:r>
              <a:rPr lang="es-PE" dirty="0" smtClean="0"/>
              <a:t/>
            </a:r>
            <a:br>
              <a:rPr lang="es-PE" dirty="0" smtClean="0"/>
            </a:br>
            <a:endParaRPr lang="es-PE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 flipV="1">
            <a:off x="8786842" y="6857999"/>
            <a:ext cx="357158" cy="45719"/>
          </a:xfrm>
        </p:spPr>
        <p:txBody>
          <a:bodyPr>
            <a:normAutofit fontScale="25000" lnSpcReduction="20000"/>
          </a:bodyPr>
          <a:lstStyle/>
          <a:p>
            <a:endParaRPr lang="es-PE" sz="4000" dirty="0">
              <a:solidFill>
                <a:srgbClr val="FF00FF"/>
              </a:solidFill>
              <a:latin typeface="Kristen ITC" pitchFamily="66" charset="0"/>
            </a:endParaRPr>
          </a:p>
        </p:txBody>
      </p:sp>
      <p:sp>
        <p:nvSpPr>
          <p:cNvPr id="1026" name="AutoShape 2" descr="data:image/jpeg;base64,/9j/4AAQSkZJRgABAQAAAQABAAD/2wCEAAkGBhMPERATEBQQFRMUFxcXFhQUEhYUFRISFRAVFBgWGBIYGyYgFxskGhcUHzAhLycpMCwtFx4xNTAqNScrLCkBCQoKDgwOGg8PGiwkHiQvLDU1LyosLCwsLDUvLCosLCwpLCwtLCw0LSwwKS80LCosLSw0LCotLCwsLCwvLCwsLP/AABEIANAA8wMBIgACEQEDEQH/xAAcAAEAAgIDAQAAAAAAAAAAAAAABgcEBQIDCAH/xABDEAABAwIDBQUFBAcGBwAAAAABAAIDBBEFEiEGMUFRYQcTInGRFDJSgaEjQmLBFTNygpKx8CQ0Q1NzoggWk7LR4fH/xAAaAQEAAwEBAQAAAAAAAAAAAAAAAwQFAgEG/8QALREBAAICAQMCBQIHAQAAAAAAAAECAxEEEiExBUETIjJRYZHRIyRCcaHh8BT/2gAMAwEAAhEDEQA/ALxREQEREBERAREQEREBFiYjicdO3NI63IDUuPIDitP/AM3EnwwPt1eAbeSkrjtaNxDmbRHlI0Wqo9o4ZDYkxu+F/h9DuK2gK5tWa9pexMT4fURFy9EREBERAREQEREBERAREQEREBERAREQEREBERAREQEJRaTa/FhT07tbPkIjZ+0/S/yFyvax1TqHkzqNori+Ld5I+Y6i5ZEOGVvH5m5WpdXvcdXH5Gw9AujEJhmDG7mCw8+Kxw9bdKREKFrTMtpHiLtzrOHJ3/lbPD8bMf6uRzPwP8TPruUcbIuYelqRby8i0wsKk2rGnfsLfxs8TfTePqt3TVjJReNzXDob+vJVVBVuZ7pI/l6LNp8TAIOrHfHGbH0VS/Ej+lPXN91nIojQbUSDflmb08Lx+RUgw7GI6i4YSHDexws4fLiqd8VqeU9bxZnIiKJ2IiICIiAiIgIiICIiAiIgIiICIiAiIgIiICrDtAxjPUkD3KVnrPIPybYfMqxMWxFtNDLM/dG0u87DQfM2HzVGYzUOIAefHI4yyftPN7f1yV3iY+q20Ga2o0waXEXMPi8QO/nryK3EFS14u03/AJjzCj+Vc2Eg3BIPRa/Sp7SQOXMOWDgcj6iaKG13SODbjgOJI6C5+SndX2dPD291IHMJFw7wua2+pBGjtPJQXyVpOrS6rWbRuHRs5sk6pb3khLIz7tvef1F9w68Vv5thICPA6Vp55g76EKRQxBjWtaLBoAA5ACwWrxnaiGkc1smYuOuVguQ3mbkWWZObJkt8q38OlY7onieyk1OC9pD2N1Lm+FzQOJafyK6KWucR3jTaSLW/Mcj0IutttVtVFLThkD8xkPiFiC1o1IIO65sPVRqgcckh52aOrj/9VzHNrU3fygtqLfKtOkqBIxjxuc0O9RddyxsNpu6iiZ8LWg+YGqyVlT57LkCIi8eiIiAiIgIiICIiAiIgIiICIiAiIgIi+EoIT2jYjfuaYHRx72X/AE2Hwg+bv+1VXVzd49zuZ08uH0Ui2jxUzuqpv8yTumdImXA9bE/NRsBb3FxdFGfltuXENX3KuYavuVXNIW02Ux1tDUCZ0feeEttmylua13DSxNtPmrjwDH466LvYg8NuWkPbYhwAJHI794VEtjJIAFySABzJNgPVXvs7hIpKaGEb2t8R5vOrj6krL9QpSIi3ut8eZnt7Nkoxj+xLal7pWSObI6183iabAAab2rltztQ6ghYY8ple8BocLjK3VxIB8h81GqjtWElNM3u3RzlhawtOZmY6XvvFgSd3BU8OLLqL0S3tT6bIpLWsa9zM4Ja4tuL2JDiLg21CmOyVGJZ42ggtgHePt/mO90H6n5Ku8Lpw6S7vdjGZ3k3d9VbWxeAf2F/eZ2vqw5zi1xa9jXtysyuGrSG2IPAlXeVborpBiruUuWmn2oibXRUI8Uz43yusf1bGkAZhzcSbDoTyVMVPanimB1c1JWZKpsbvCZRle+M6se2VvMWOoPELF7ItoXVePSVFS9veTRy2zOt4iWZY2332aLAcmrIXXopERAREQEREBERAREQEREBERAREQEREBcZG3BHRckQUlW4eWuqKZ2j2vL2X+8CSdPr6rQTOEYcX+EN330t5qze1nZ2WSmdVUf6+nu9zct+9iA8QHEOA8QsdbEcVQeM7ZSVjImPa1oDgXuG94BFhfkNT6LWx82sU7+VS2CZn8JmGrllWaykZIAYZAb6hriASOjho5dMtM5hs4Eea16zE+FOYmEg7PcG7+ra5w8EIzn9rcwetz+6rfUQ7P6ZlPROlJBLs0j8gL3Na0GzcrbkkAXta9ysut22pnUc1RSzQy5W2bkeHEPd4Whzd7dddQNxWBy7Tlz9Mf2aGGIpTcq97QsX9prHgG7Ifs2+YPjP8Wn7qi7gtXjuMlkkUTT43vaXm+oaXj6u/lfmt1T05ke1o4n0HH6LWxzWsdFf6VO25+afdudncHM7oIeM77v6QM1Pr+aupz2xMJcWtYxtySbNa1o1JPAABQrs6w0OdPU20/UxfsM94jzdp8lJdpNnmYhAaeV8zY3EF4ieGGRo3sc6xOU6XAte29Y3LydV9fZdw11V5q7WNtm4tWl8TWiGEGON+WzpW5rl5Nr2J3DgOpKjmBbP1FdL3VJE+WS2azbDK0EDMXEgNFyNeq9P4d2UYVTjw0cLja15c0p/3k2Kg2w+yL8G2hlhFzBPTyuhcdbx95G7KT8TSLH5HiqiZJezPZ7GKQAYhUxPhtpC680rdNAJ7jLY208Y0sLb1YSIgIiICIiAiIgIiICIiAiIgIiICIiAiIggvajty+gh7ika+StnBEbWMLzEwmxlLQCeYbzPkV5wqdmaqKWCOoilhdOQGGZjmZszw2+ovYEi69kW4qNbf7GtxSmyeETRuEkDz92VutifhduPyPAIIhsj2Gik1nq5ZCd8UbQyG/UOuXeYylbTENhZoge4cJGfA/X+asAL6pcea+P6ZcWpW3lTT4XU77/bU0nxNJyHztwVX7a4NJSz9+wjJMS4Pi8LRJe7mjLbL8QGnG25ep8XbAIpH1GQRsaXOc7c1rRcm/kvJ+220LK6qe6nYWQA2iYfet8Th8Tt9uAsOFzYy8r4tdWjv9/8Au6OuLontPZqIaw98ySQucQ5riTqTYj8grS2ero52l0D2vlf4GRj32lxtct3jz3Kr8KwqSpnip4wO8leI2hxygOcbangru2T/AOH0QvZNV1UveNIIbSkxZSD/AJx8XoGnqo8PItj3Hnbq+OLLYwbDW00EULdzGgeZ4n5m5WauEMeVrWgk2AF3EuJsLXLjqT1Wi24oJ5aSR1JO+CoiBkjcHWa4saSWSNPhc0i410BseCrzO53KVt63EY4Awyva3O9kbL73ySOytaBxJP0BO4ErlLRse+N7mgvjvkcRq3M3K6x6heZmdq09XW4ZLiJb3VJKHnumWLjcEvczNYu0A0tpfTXX0bgW0tNXsz0k0crRa+U+Jt9wcw+Jh6EBeDZoiICIiAiIgIiICIiAiIgIiICIiAiIgIiICIiCJbb7efocwvngkkpZPCZYiC+KXUgOjdYEEbjm+6dN18fsu2wOKU880jm5zPJaIOBMMNmiNpbvtYb+JuVi9o+w1ZjLmQtnhgpGWdaz3yTS23uaLANbuAueJ5W0XZD2aQQtdPUslFbBPJE77VzWMLC0gta0jM0tLTrcEHdZBZuNYHDWxGGpYJIiWksLnAOLTcXykXF9bHTRccO2epaX+709PF/pxMYdd+rQtbtztvDhFMZpvE43bFEDZ0slr2vwaN5dw6kgGk8SxvE8Xuaud0EDtRTw+AFp3Zhe5/eJ8gpsODJmt00jbi160jcpD2l7Ow0mK0OIwSQtDqmH2hneNBY8StvLlvo0gHMeBF/vFTbEe2jCYDb2kSG/+FG+QD94DL9VTMGxNM0gnvH9HP0J5mwBWzp8Hgj9yKMdcgJ9TqtOno+afqmI/wAoJ5VY8QtnB+17C6t2RlSxjjuEzXRX8nPAbfpdZG3ey0+KRMgiqhTwO1myxl75W6WYHZgA3ffffThvputwKCYEPjZc/eaA138QWRsrtlU4DIxkrnz4c5wBB1fT3sLt5W+HcddxUHJ9Oy4I6vMfh1jz1vOvdnO7GI6HFMNZJnqaOcvbIXjJlmbDI9rSWHcbAj9kjVXZhuEQUrctPFFE34Y42sB+TRrxXOkqo6iOOWMtfG8Nexw1BBFw4X3aFaTbPb+lwiMOqXEvcCY4WaySW6fdb+I6ee5Zqw39VVMiY58jmsY0Xc5zg1rQOJcdAFg4HtJTV7XPpJo5WsdlcWH3XdQdfI8VQGN4xWY2/va1zoaUax0rHEAgagu+I/iOvIALedhDCzE8QZFcQCFuYC+USCRmX5/rfqrN+Nkx44yWjUT+qOMlZt0wvZERVkgiIgIiICIiAiIgIiICIiAiIgIiICIiAvgaBewGu/qbW/kAvq6qubIx7vhaXejSUHnzavE/0rjFRI43goz3MTT7pe1xBdbcbuDneQauGLVhhie9ouQCfQErVbEawPcdXPkcXedh/wC1v3sDhY7l9f6fh6ONHT2me+2XntvJ39kf2Sx2Sp7wS2OWxDgLDW9ws7FsHdO+FweWiNwdYcbEf18ys6OFkQJGVo3k6AAefBaT9JT4hL7PhwP45zoGtvqQeA67zwC5z5cXF4/8zbev8+72lbZMn8OG0rMZhhc1kjwHOIAbqSLnS4G4LJngbI1zHgFrhYg8QoxLssyHEWwNJk7hjXzSE3zzEZrW+6AS0W36G6la69P5c83FOXXyz4/s8z4vhW6d92rwDb2twiKfDqZoke94dTSP17lrwS85Tod1wNwOY67l10WBudIaise6oqHal7yXBp6X32+nABYe1v2clHMN7JMp6tNjb6H1W7rqwRNJJAsCb8gOKr8bh4cea82j6Z7b8RExt3ky2tWNe7X7S4t3Edm6yPNmgakk9P64c1cfZPsScLorS/3ic95N+EkeGO/HKL36lyrvsj2RdiVX+kahp9ngdaBrv8WUH3rcQ063+Kw+6VfKx+fyv/Rk7fTHj91vDj6K/kREVBMIiICIiAiIgIiICIiAiIgIiICIiAiIgKL9o210eF0MszwHvf8AZxRndJI9psD+EC5PQdQpQqK7VsT9uxiGmBvFRMzvHAzPs4jrp3Q/iUmLHOS8Uj3c2t0xuUN2Fl+yc06EOI3W5H8ypQolQP8AZ62pj+I942/G/iI9HfRSuOQOAIX2HBn+FFPeu4/SWXm+rf3aLbCgfNE0M+6c2Xg/Td58lJNgds6bI2BsbYXjfFbKS7iWk+/5Hxee9dD2Bwsdy0eJ7ONl1I8Q3Pbo8W3eayPWvRK+oV3E91ricycE/hxhaaPEKiOW59pcZI5DvddzjlJ56keY6qQKE4xS1rmRsc4SiJ2ZjyLSt6ZjqRu57gpfRSudGxzxZxaC4cnW1+qtej/Gx4vgZo1Nf0R8rotbrpPlpNuHgQRg8ZW26Wa66zdmNk6jaCchmaOijd9rMRrIRrlYOJ+jdCeAPXiWHisrcNpCHFsswzhp17u7Q49PDnN+i9HYZhkVLFHDAxscUYs1jdwH5m9yTvJJKz/UuRaM16VntOt/p/tNgpHTEy5YfQR08UcULWsjjaGta3c1oFgFkIiyFoREQEREBERAREQEREBERAREQEREBERAREQY9fWNgillf7sbHPd+yxpcfoF5r2Ye6f2irlN5KmVziemYm3qT6BX52gl36LxHILu9nlFrX0MZB08rrzfhGLRRUzAZABY3bfxF1zfwjVafpc0jN1WnxEq/I3NNQ7NrI2gidrg17CMp+P8AD14/VZeB4+JNCMrx7zDoR1bfeFKey3s/diUwr65h9lYf7PE7dM4H33Nt4mD/AHHoCDPu0LsqhxX7aN3cVjR4Zm7n23CQDU8g4ajqBZS29R6M83xx8s+fz+XMYN01byrhjw4XC5KOVc1Thk3cYhG6N/3ZLXjlaPvAgWcOo+YC2lPjDHi4IPVrgR/Nb+Dl4s0brP7qV8VqT3Z66qioDBc2/r8liVGLNaL3a3q5wFlr8LwqfGqkUtIT3YsZ597GMJ58b62H3iOQJXPJ5dMFJtM9/s9x4pvOkq7FsCdW18uIvB7qnDo4T8Urm2JtyDHE+bxyKvVYGBYJFQ08VPTtyxxtsBxJ4uceLibknmVnr4295vabW8y1YiIjUCIi4eiIiAiIgIiICIiAiIgIiICIiAiIgIiICIiD4RfQqJRdk2FNlMwo4i4m9iXOjB6Qk5AOlrKXIg4sYGgAAADQAaAAcAFyREFU9sNO2rrsCo36slnc6RvNgdG0/TOPVZ9Z2CYXISWtqIr8I5jYeWcOWJiUXtO1lKN7aWkLyODXO70An/qM+itJBV83YVhlPDO/LPI5schaZZTYOEZINmBt7FZHYFGBhDCALmWW5tqbOA15qf4lHmhmadLseL8rsIUA7AZc2EMFwcs0o0G7UOsefvX+YQWQiIgIiICIiAiIgIiICIiAiIgIiICIiAiIgIiICIiAiIgKB7Rds9BQVMlNN7SZIyA7JEC0EtDt5cL6EcFPFCu0vZKpxKKKClfDEyR4FTI4fadyLEBpA1F73bcX0F7XQRfsqxBuI4zjNew/ZkMjjvo4sLhY5d40ib6q3VV2I9iTYXU82EVElHPEGtc+7nCUC13OAPvG1yPdPIKz2AgC5uee6/yQHi4IVWdgMrYsPrA9zWhlZJclwDWjuYeJ0toVM9vNso8IpH1EgLnEhkTB/iTOBLWk8BZpJPIHjZefKnY6ejdTVWLwzChqXmSVkLy0wukOmdljkdaxtvIFrghB6dosQinbnhkjkbcjNG9r23G8XaSLrIWm2T2fpKGnayhYGwv+0BDnOzl7W+PM4km7Q1blAREQEREBERAREQEREBERAREQEREBERAREQEREBERAREQEREHVUUjJQBIxjwCHAOaHAOG5wB3Ec18q6OOZjo5WMkY7RzHtDmuF76tOh1XciD41oAAAAA0AGgAHCy+oiAiIgIiICIiAiIgIiICIi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PE"/>
          </a:p>
        </p:txBody>
      </p:sp>
      <p:sp>
        <p:nvSpPr>
          <p:cNvPr id="1028" name="AutoShape 4" descr="data:image/jpeg;base64,/9j/4AAQSkZJRgABAQAAAQABAAD/2wCEAAkGBhMPERATEBQQFRMUFxcXFhQUEhYUFRISFRAVFBgWGBIYGyYgFxskGhcUHzAhLycpMCwtFx4xNTAqNScrLCkBCQoKDgwOGg8PGiwkHiQvLDU1LyosLCwsLDUvLCosLCwpLCwtLCw0LSwwKS80LCosLSw0LCotLCwsLCwvLCwsLP/AABEIANAA8wMBIgACEQEDEQH/xAAcAAEAAgIDAQAAAAAAAAAAAAAABgcEBQIDCAH/xABDEAABAwIDBQUFBAcGBwAAAAABAAIDBBEFEiEGMUFRYQcTInGRFDJSgaEjQmLBFTNygpKx8CQ0Q1NzoggWk7LR4fH/xAAaAQEAAwEBAQAAAAAAAAAAAAAAAwQFAgEG/8QALREBAAICAQMCBQIHAQAAAAAAAAECAxEEEiExBUETIjJRYZHRIyRCcaHh8BT/2gAMAwEAAhEDEQA/ALxREQEREBERAREQEREBFiYjicdO3NI63IDUuPIDitP/AM3EnwwPt1eAbeSkrjtaNxDmbRHlI0Wqo9o4ZDYkxu+F/h9DuK2gK5tWa9pexMT4fURFy9EREBERAREQEREBERAREQEREBERAREQEREBERAREQEJRaTa/FhT07tbPkIjZ+0/S/yFyvax1TqHkzqNori+Ld5I+Y6i5ZEOGVvH5m5WpdXvcdXH5Gw9AujEJhmDG7mCw8+Kxw9bdKREKFrTMtpHiLtzrOHJ3/lbPD8bMf6uRzPwP8TPruUcbIuYelqRby8i0wsKk2rGnfsLfxs8TfTePqt3TVjJReNzXDob+vJVVBVuZ7pI/l6LNp8TAIOrHfHGbH0VS/Ej+lPXN91nIojQbUSDflmb08Lx+RUgw7GI6i4YSHDexws4fLiqd8VqeU9bxZnIiKJ2IiICIiAiIgIiICIiAiIgIiICIiAiIgIiICrDtAxjPUkD3KVnrPIPybYfMqxMWxFtNDLM/dG0u87DQfM2HzVGYzUOIAefHI4yyftPN7f1yV3iY+q20Ga2o0waXEXMPi8QO/nryK3EFS14u03/AJjzCj+Vc2Eg3BIPRa/Sp7SQOXMOWDgcj6iaKG13SODbjgOJI6C5+SndX2dPD291IHMJFw7wua2+pBGjtPJQXyVpOrS6rWbRuHRs5sk6pb3khLIz7tvef1F9w68Vv5thICPA6Vp55g76EKRQxBjWtaLBoAA5ACwWrxnaiGkc1smYuOuVguQ3mbkWWZObJkt8q38OlY7onieyk1OC9pD2N1Lm+FzQOJafyK6KWucR3jTaSLW/Mcj0IutttVtVFLThkD8xkPiFiC1o1IIO65sPVRqgcckh52aOrj/9VzHNrU3fygtqLfKtOkqBIxjxuc0O9RddyxsNpu6iiZ8LWg+YGqyVlT57LkCIi8eiIiAiIgIiICIiAiIgIiICIiAiIgIi+EoIT2jYjfuaYHRx72X/AE2Hwg+bv+1VXVzd49zuZ08uH0Ui2jxUzuqpv8yTumdImXA9bE/NRsBb3FxdFGfltuXENX3KuYavuVXNIW02Ux1tDUCZ0feeEttmylua13DSxNtPmrjwDH466LvYg8NuWkPbYhwAJHI794VEtjJIAFySABzJNgPVXvs7hIpKaGEb2t8R5vOrj6krL9QpSIi3ut8eZnt7Nkoxj+xLal7pWSObI6183iabAAab2rltztQ6ghYY8ple8BocLjK3VxIB8h81GqjtWElNM3u3RzlhawtOZmY6XvvFgSd3BU8OLLqL0S3tT6bIpLWsa9zM4Ja4tuL2JDiLg21CmOyVGJZ42ggtgHePt/mO90H6n5Ku8Lpw6S7vdjGZ3k3d9VbWxeAf2F/eZ2vqw5zi1xa9jXtysyuGrSG2IPAlXeVborpBiruUuWmn2oibXRUI8Uz43yusf1bGkAZhzcSbDoTyVMVPanimB1c1JWZKpsbvCZRle+M6se2VvMWOoPELF7ItoXVePSVFS9veTRy2zOt4iWZY2332aLAcmrIXXopERAREQEREBERAREQEREBERAREQEREBcZG3BHRckQUlW4eWuqKZ2j2vL2X+8CSdPr6rQTOEYcX+EN330t5qze1nZ2WSmdVUf6+nu9zct+9iA8QHEOA8QsdbEcVQeM7ZSVjImPa1oDgXuG94BFhfkNT6LWx82sU7+VS2CZn8JmGrllWaykZIAYZAb6hriASOjho5dMtM5hs4Eea16zE+FOYmEg7PcG7+ra5w8EIzn9rcwetz+6rfUQ7P6ZlPROlJBLs0j8gL3Na0GzcrbkkAXta9ysut22pnUc1RSzQy5W2bkeHEPd4Whzd7dddQNxWBy7Tlz9Mf2aGGIpTcq97QsX9prHgG7Ifs2+YPjP8Wn7qi7gtXjuMlkkUTT43vaXm+oaXj6u/lfmt1T05ke1o4n0HH6LWxzWsdFf6VO25+afdudncHM7oIeM77v6QM1Pr+aupz2xMJcWtYxtySbNa1o1JPAABQrs6w0OdPU20/UxfsM94jzdp8lJdpNnmYhAaeV8zY3EF4ieGGRo3sc6xOU6XAte29Y3LydV9fZdw11V5q7WNtm4tWl8TWiGEGON+WzpW5rl5Nr2J3DgOpKjmBbP1FdL3VJE+WS2azbDK0EDMXEgNFyNeq9P4d2UYVTjw0cLja15c0p/3k2Kg2w+yL8G2hlhFzBPTyuhcdbx95G7KT8TSLH5HiqiZJezPZ7GKQAYhUxPhtpC680rdNAJ7jLY208Y0sLb1YSIgIiICIiAiIgIiICIiAiIgIiICIiAiIggvajty+gh7ika+StnBEbWMLzEwmxlLQCeYbzPkV5wqdmaqKWCOoilhdOQGGZjmZszw2+ovYEi69kW4qNbf7GtxSmyeETRuEkDz92VutifhduPyPAIIhsj2Gik1nq5ZCd8UbQyG/UOuXeYylbTENhZoge4cJGfA/X+asAL6pcea+P6ZcWpW3lTT4XU77/bU0nxNJyHztwVX7a4NJSz9+wjJMS4Pi8LRJe7mjLbL8QGnG25ep8XbAIpH1GQRsaXOc7c1rRcm/kvJ+220LK6qe6nYWQA2iYfet8Th8Tt9uAsOFzYy8r4tdWjv9/8Au6OuLontPZqIaw98ySQucQ5riTqTYj8grS2ero52l0D2vlf4GRj32lxtct3jz3Kr8KwqSpnip4wO8leI2hxygOcbangru2T/AOH0QvZNV1UveNIIbSkxZSD/AJx8XoGnqo8PItj3Hnbq+OLLYwbDW00EULdzGgeZ4n5m5WauEMeVrWgk2AF3EuJsLXLjqT1Wi24oJ5aSR1JO+CoiBkjcHWa4saSWSNPhc0i410BseCrzO53KVt63EY4Awyva3O9kbL73ySOytaBxJP0BO4ErlLRse+N7mgvjvkcRq3M3K6x6heZmdq09XW4ZLiJb3VJKHnumWLjcEvczNYu0A0tpfTXX0bgW0tNXsz0k0crRa+U+Jt9wcw+Jh6EBeDZoiICIiAiIgIiICIiAiIgIiICIiAiIgIiICIiCJbb7efocwvngkkpZPCZYiC+KXUgOjdYEEbjm+6dN18fsu2wOKU880jm5zPJaIOBMMNmiNpbvtYb+JuVi9o+w1ZjLmQtnhgpGWdaz3yTS23uaLANbuAueJ5W0XZD2aQQtdPUslFbBPJE77VzWMLC0gta0jM0tLTrcEHdZBZuNYHDWxGGpYJIiWksLnAOLTcXykXF9bHTRccO2epaX+709PF/pxMYdd+rQtbtztvDhFMZpvE43bFEDZ0slr2vwaN5dw6kgGk8SxvE8Xuaud0EDtRTw+AFp3Zhe5/eJ8gpsODJmt00jbi160jcpD2l7Ow0mK0OIwSQtDqmH2hneNBY8StvLlvo0gHMeBF/vFTbEe2jCYDb2kSG/+FG+QD94DL9VTMGxNM0gnvH9HP0J5mwBWzp8Hgj9yKMdcgJ9TqtOno+afqmI/wAoJ5VY8QtnB+17C6t2RlSxjjuEzXRX8nPAbfpdZG3ey0+KRMgiqhTwO1myxl75W6WYHZgA3ffffThvputwKCYEPjZc/eaA138QWRsrtlU4DIxkrnz4c5wBB1fT3sLt5W+HcddxUHJ9Oy4I6vMfh1jz1vOvdnO7GI6HFMNZJnqaOcvbIXjJlmbDI9rSWHcbAj9kjVXZhuEQUrctPFFE34Y42sB+TRrxXOkqo6iOOWMtfG8Nexw1BBFw4X3aFaTbPb+lwiMOqXEvcCY4WaySW6fdb+I6ee5Zqw39VVMiY58jmsY0Xc5zg1rQOJcdAFg4HtJTV7XPpJo5WsdlcWH3XdQdfI8VQGN4xWY2/va1zoaUax0rHEAgagu+I/iOvIALedhDCzE8QZFcQCFuYC+USCRmX5/rfqrN+Nkx44yWjUT+qOMlZt0wvZERVkgiIgIiICIiAiIgIiICIiAiIgIiICIiAvgaBewGu/qbW/kAvq6qubIx7vhaXejSUHnzavE/0rjFRI43goz3MTT7pe1xBdbcbuDneQauGLVhhie9ouQCfQErVbEawPcdXPkcXedh/wC1v3sDhY7l9f6fh6ONHT2me+2XntvJ39kf2Sx2Sp7wS2OWxDgLDW9ws7FsHdO+FweWiNwdYcbEf18ys6OFkQJGVo3k6AAefBaT9JT4hL7PhwP45zoGtvqQeA67zwC5z5cXF4/8zbev8+72lbZMn8OG0rMZhhc1kjwHOIAbqSLnS4G4LJngbI1zHgFrhYg8QoxLssyHEWwNJk7hjXzSE3zzEZrW+6AS0W36G6la69P5c83FOXXyz4/s8z4vhW6d92rwDb2twiKfDqZoke94dTSP17lrwS85Tod1wNwOY67l10WBudIaise6oqHal7yXBp6X32+nABYe1v2clHMN7JMp6tNjb6H1W7rqwRNJJAsCb8gOKr8bh4cea82j6Z7b8RExt3ky2tWNe7X7S4t3Edm6yPNmgakk9P64c1cfZPsScLorS/3ic95N+EkeGO/HKL36lyrvsj2RdiVX+kahp9ngdaBrv8WUH3rcQ063+Kw+6VfKx+fyv/Rk7fTHj91vDj6K/kREVBMIiICIiAiIgIiICIiAiIgIiICIiAiIgKL9o210eF0MszwHvf8AZxRndJI9psD+EC5PQdQpQqK7VsT9uxiGmBvFRMzvHAzPs4jrp3Q/iUmLHOS8Uj3c2t0xuUN2Fl+yc06EOI3W5H8ypQolQP8AZ62pj+I942/G/iI9HfRSuOQOAIX2HBn+FFPeu4/SWXm+rf3aLbCgfNE0M+6c2Xg/Td58lJNgds6bI2BsbYXjfFbKS7iWk+/5Hxee9dD2Bwsdy0eJ7ONl1I8Q3Pbo8W3eayPWvRK+oV3E91ricycE/hxhaaPEKiOW59pcZI5DvddzjlJ56keY6qQKE4xS1rmRsc4SiJ2ZjyLSt6ZjqRu57gpfRSudGxzxZxaC4cnW1+qtej/Gx4vgZo1Nf0R8rotbrpPlpNuHgQRg8ZW26Wa66zdmNk6jaCchmaOijd9rMRrIRrlYOJ+jdCeAPXiWHisrcNpCHFsswzhp17u7Q49PDnN+i9HYZhkVLFHDAxscUYs1jdwH5m9yTvJJKz/UuRaM16VntOt/p/tNgpHTEy5YfQR08UcULWsjjaGta3c1oFgFkIiyFoREQEREBERAREQEREBERAREQEREBERAREQY9fWNgillf7sbHPd+yxpcfoF5r2Ye6f2irlN5KmVziemYm3qT6BX52gl36LxHILu9nlFrX0MZB08rrzfhGLRRUzAZABY3bfxF1zfwjVafpc0jN1WnxEq/I3NNQ7NrI2gidrg17CMp+P8AD14/VZeB4+JNCMrx7zDoR1bfeFKey3s/diUwr65h9lYf7PE7dM4H33Nt4mD/AHHoCDPu0LsqhxX7aN3cVjR4Zm7n23CQDU8g4ajqBZS29R6M83xx8s+fz+XMYN01byrhjw4XC5KOVc1Thk3cYhG6N/3ZLXjlaPvAgWcOo+YC2lPjDHi4IPVrgR/Nb+Dl4s0brP7qV8VqT3Z66qioDBc2/r8liVGLNaL3a3q5wFlr8LwqfGqkUtIT3YsZ597GMJ58b62H3iOQJXPJ5dMFJtM9/s9x4pvOkq7FsCdW18uIvB7qnDo4T8Urm2JtyDHE+bxyKvVYGBYJFQ08VPTtyxxtsBxJ4uceLibknmVnr4295vabW8y1YiIjUCIi4eiIiAiIgIiICIiAiIgIiICIiAiIgIiICIiD4RfQqJRdk2FNlMwo4i4m9iXOjB6Qk5AOlrKXIg4sYGgAAADQAaAAcAFyREFU9sNO2rrsCo36slnc6RvNgdG0/TOPVZ9Z2CYXISWtqIr8I5jYeWcOWJiUXtO1lKN7aWkLyODXO70An/qM+itJBV83YVhlPDO/LPI5schaZZTYOEZINmBt7FZHYFGBhDCALmWW5tqbOA15qf4lHmhmadLseL8rsIUA7AZc2EMFwcs0o0G7UOsefvX+YQWQiIgIiICIiAiIgIiICIiAiIgIiICIiAiIgIiICIiAiIgKB7Rds9BQVMlNN7SZIyA7JEC0EtDt5cL6EcFPFCu0vZKpxKKKClfDEyR4FTI4fadyLEBpA1F73bcX0F7XQRfsqxBuI4zjNew/ZkMjjvo4sLhY5d40ib6q3VV2I9iTYXU82EVElHPEGtc+7nCUC13OAPvG1yPdPIKz2AgC5uee6/yQHi4IVWdgMrYsPrA9zWhlZJclwDWjuYeJ0toVM9vNso8IpH1EgLnEhkTB/iTOBLWk8BZpJPIHjZefKnY6ejdTVWLwzChqXmSVkLy0wukOmdljkdaxtvIFrghB6dosQinbnhkjkbcjNG9r23G8XaSLrIWm2T2fpKGnayhYGwv+0BDnOzl7W+PM4km7Q1blAREQEREBERAREQEREBERAREQEREBERAREQEREBERAREQEREHVUUjJQBIxjwCHAOaHAOG5wB3Ec18q6OOZjo5WMkY7RzHtDmuF76tOh1XciD41oAAAAA0AGgAHCy+oiAiIgIiICIiAiIgIiICIi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PE"/>
          </a:p>
        </p:txBody>
      </p:sp>
      <p:sp>
        <p:nvSpPr>
          <p:cNvPr id="1030" name="AutoShape 6" descr="data:image/jpeg;base64,/9j/4AAQSkZJRgABAQAAAQABAAD/2wCEAAkGBhMPERATEBQQFRMUFxcXFhQUEhYUFRISFRAVFBgWGBIYGyYgFxskGhcUHzAhLycpMCwtFx4xNTAqNScrLCkBCQoKDgwOGg8PGiwkHiQvLDU1LyosLCwsLDUvLCosLCwpLCwtLCw0LSwwKS80LCosLSw0LCotLCwsLCwvLCwsLP/AABEIANAA8wMBIgACEQEDEQH/xAAcAAEAAgIDAQAAAAAAAAAAAAAABgcEBQIDCAH/xABDEAABAwIDBQUFBAcGBwAAAAABAAIDBBEFEiEGMUFRYQcTInGRFDJSgaEjQmLBFTNygpKx8CQ0Q1NzoggWk7LR4fH/xAAaAQEAAwEBAQAAAAAAAAAAAAAAAwQFAgEG/8QALREBAAICAQMCBQIHAQAAAAAAAAECAxEEEiExBUETIjJRYZHRIyRCcaHh8BT/2gAMAwEAAhEDEQA/ALxREQEREBERAREQEREBFiYjicdO3NI63IDUuPIDitP/AM3EnwwPt1eAbeSkrjtaNxDmbRHlI0Wqo9o4ZDYkxu+F/h9DuK2gK5tWa9pexMT4fURFy9EREBERAREQEREBERAREQEREBERAREQEREBERAREQEJRaTa/FhT07tbPkIjZ+0/S/yFyvax1TqHkzqNori+Ld5I+Y6i5ZEOGVvH5m5WpdXvcdXH5Gw9AujEJhmDG7mCw8+Kxw9bdKREKFrTMtpHiLtzrOHJ3/lbPD8bMf6uRzPwP8TPruUcbIuYelqRby8i0wsKk2rGnfsLfxs8TfTePqt3TVjJReNzXDob+vJVVBVuZ7pI/l6LNp8TAIOrHfHGbH0VS/Ej+lPXN91nIojQbUSDflmb08Lx+RUgw7GI6i4YSHDexws4fLiqd8VqeU9bxZnIiKJ2IiICIiAiIgIiICIiAiIgIiICIiAiIgIiICrDtAxjPUkD3KVnrPIPybYfMqxMWxFtNDLM/dG0u87DQfM2HzVGYzUOIAefHI4yyftPN7f1yV3iY+q20Ga2o0waXEXMPi8QO/nryK3EFS14u03/AJjzCj+Vc2Eg3BIPRa/Sp7SQOXMOWDgcj6iaKG13SODbjgOJI6C5+SndX2dPD291IHMJFw7wua2+pBGjtPJQXyVpOrS6rWbRuHRs5sk6pb3khLIz7tvef1F9w68Vv5thICPA6Vp55g76EKRQxBjWtaLBoAA5ACwWrxnaiGkc1smYuOuVguQ3mbkWWZObJkt8q38OlY7onieyk1OC9pD2N1Lm+FzQOJafyK6KWucR3jTaSLW/Mcj0IutttVtVFLThkD8xkPiFiC1o1IIO65sPVRqgcckh52aOrj/9VzHNrU3fygtqLfKtOkqBIxjxuc0O9RddyxsNpu6iiZ8LWg+YGqyVlT57LkCIi8eiIiAiIgIiICIiAiIgIiICIiAiIgIi+EoIT2jYjfuaYHRx72X/AE2Hwg+bv+1VXVzd49zuZ08uH0Ui2jxUzuqpv8yTumdImXA9bE/NRsBb3FxdFGfltuXENX3KuYavuVXNIW02Ux1tDUCZ0feeEttmylua13DSxNtPmrjwDH466LvYg8NuWkPbYhwAJHI794VEtjJIAFySABzJNgPVXvs7hIpKaGEb2t8R5vOrj6krL9QpSIi3ut8eZnt7Nkoxj+xLal7pWSObI6183iabAAab2rltztQ6ghYY8ple8BocLjK3VxIB8h81GqjtWElNM3u3RzlhawtOZmY6XvvFgSd3BU8OLLqL0S3tT6bIpLWsa9zM4Ja4tuL2JDiLg21CmOyVGJZ42ggtgHePt/mO90H6n5Ku8Lpw6S7vdjGZ3k3d9VbWxeAf2F/eZ2vqw5zi1xa9jXtysyuGrSG2IPAlXeVborpBiruUuWmn2oibXRUI8Uz43yusf1bGkAZhzcSbDoTyVMVPanimB1c1JWZKpsbvCZRle+M6se2VvMWOoPELF7ItoXVePSVFS9veTRy2zOt4iWZY2332aLAcmrIXXopERAREQEREBERAREQEREBERAREQEREBcZG3BHRckQUlW4eWuqKZ2j2vL2X+8CSdPr6rQTOEYcX+EN330t5qze1nZ2WSmdVUf6+nu9zct+9iA8QHEOA8QsdbEcVQeM7ZSVjImPa1oDgXuG94BFhfkNT6LWx82sU7+VS2CZn8JmGrllWaykZIAYZAb6hriASOjho5dMtM5hs4Eea16zE+FOYmEg7PcG7+ra5w8EIzn9rcwetz+6rfUQ7P6ZlPROlJBLs0j8gL3Na0GzcrbkkAXta9ysut22pnUc1RSzQy5W2bkeHEPd4Whzd7dddQNxWBy7Tlz9Mf2aGGIpTcq97QsX9prHgG7Ifs2+YPjP8Wn7qi7gtXjuMlkkUTT43vaXm+oaXj6u/lfmt1T05ke1o4n0HH6LWxzWsdFf6VO25+afdudncHM7oIeM77v6QM1Pr+aupz2xMJcWtYxtySbNa1o1JPAABQrs6w0OdPU20/UxfsM94jzdp8lJdpNnmYhAaeV8zY3EF4ieGGRo3sc6xOU6XAte29Y3LydV9fZdw11V5q7WNtm4tWl8TWiGEGON+WzpW5rl5Nr2J3DgOpKjmBbP1FdL3VJE+WS2azbDK0EDMXEgNFyNeq9P4d2UYVTjw0cLja15c0p/3k2Kg2w+yL8G2hlhFzBPTyuhcdbx95G7KT8TSLH5HiqiZJezPZ7GKQAYhUxPhtpC680rdNAJ7jLY208Y0sLb1YSIgIiICIiAiIgIiICIiAiIgIiICIiAiIggvajty+gh7ika+StnBEbWMLzEwmxlLQCeYbzPkV5wqdmaqKWCOoilhdOQGGZjmZszw2+ovYEi69kW4qNbf7GtxSmyeETRuEkDz92VutifhduPyPAIIhsj2Gik1nq5ZCd8UbQyG/UOuXeYylbTENhZoge4cJGfA/X+asAL6pcea+P6ZcWpW3lTT4XU77/bU0nxNJyHztwVX7a4NJSz9+wjJMS4Pi8LRJe7mjLbL8QGnG25ep8XbAIpH1GQRsaXOc7c1rRcm/kvJ+220LK6qe6nYWQA2iYfet8Th8Tt9uAsOFzYy8r4tdWjv9/8Au6OuLontPZqIaw98ySQucQ5riTqTYj8grS2ero52l0D2vlf4GRj32lxtct3jz3Kr8KwqSpnip4wO8leI2hxygOcbangru2T/AOH0QvZNV1UveNIIbSkxZSD/AJx8XoGnqo8PItj3Hnbq+OLLYwbDW00EULdzGgeZ4n5m5WauEMeVrWgk2AF3EuJsLXLjqT1Wi24oJ5aSR1JO+CoiBkjcHWa4saSWSNPhc0i410BseCrzO53KVt63EY4Awyva3O9kbL73ySOytaBxJP0BO4ErlLRse+N7mgvjvkcRq3M3K6x6heZmdq09XW4ZLiJb3VJKHnumWLjcEvczNYu0A0tpfTXX0bgW0tNXsz0k0crRa+U+Jt9wcw+Jh6EBeDZoiICIiAiIgIiICIiAiIgIiICIiAiIgIiICIiCJbb7efocwvngkkpZPCZYiC+KXUgOjdYEEbjm+6dN18fsu2wOKU880jm5zPJaIOBMMNmiNpbvtYb+JuVi9o+w1ZjLmQtnhgpGWdaz3yTS23uaLANbuAueJ5W0XZD2aQQtdPUslFbBPJE77VzWMLC0gta0jM0tLTrcEHdZBZuNYHDWxGGpYJIiWksLnAOLTcXykXF9bHTRccO2epaX+709PF/pxMYdd+rQtbtztvDhFMZpvE43bFEDZ0slr2vwaN5dw6kgGk8SxvE8Xuaud0EDtRTw+AFp3Zhe5/eJ8gpsODJmt00jbi160jcpD2l7Ow0mK0OIwSQtDqmH2hneNBY8StvLlvo0gHMeBF/vFTbEe2jCYDb2kSG/+FG+QD94DL9VTMGxNM0gnvH9HP0J5mwBWzp8Hgj9yKMdcgJ9TqtOno+afqmI/wAoJ5VY8QtnB+17C6t2RlSxjjuEzXRX8nPAbfpdZG3ey0+KRMgiqhTwO1myxl75W6WYHZgA3ffffThvputwKCYEPjZc/eaA138QWRsrtlU4DIxkrnz4c5wBB1fT3sLt5W+HcddxUHJ9Oy4I6vMfh1jz1vOvdnO7GI6HFMNZJnqaOcvbIXjJlmbDI9rSWHcbAj9kjVXZhuEQUrctPFFE34Y42sB+TRrxXOkqo6iOOWMtfG8Nexw1BBFw4X3aFaTbPb+lwiMOqXEvcCY4WaySW6fdb+I6ee5Zqw39VVMiY58jmsY0Xc5zg1rQOJcdAFg4HtJTV7XPpJo5WsdlcWH3XdQdfI8VQGN4xWY2/va1zoaUax0rHEAgagu+I/iOvIALedhDCzE8QZFcQCFuYC+USCRmX5/rfqrN+Nkx44yWjUT+qOMlZt0wvZERVkgiIgIiICIiAiIgIiICIiAiIgIiICIiAvgaBewGu/qbW/kAvq6qubIx7vhaXejSUHnzavE/0rjFRI43goz3MTT7pe1xBdbcbuDneQauGLVhhie9ouQCfQErVbEawPcdXPkcXedh/wC1v3sDhY7l9f6fh6ONHT2me+2XntvJ39kf2Sx2Sp7wS2OWxDgLDW9ws7FsHdO+FweWiNwdYcbEf18ys6OFkQJGVo3k6AAefBaT9JT4hL7PhwP45zoGtvqQeA67zwC5z5cXF4/8zbev8+72lbZMn8OG0rMZhhc1kjwHOIAbqSLnS4G4LJngbI1zHgFrhYg8QoxLssyHEWwNJk7hjXzSE3zzEZrW+6AS0W36G6la69P5c83FOXXyz4/s8z4vhW6d92rwDb2twiKfDqZoke94dTSP17lrwS85Tod1wNwOY67l10WBudIaise6oqHal7yXBp6X32+nABYe1v2clHMN7JMp6tNjb6H1W7rqwRNJJAsCb8gOKr8bh4cea82j6Z7b8RExt3ky2tWNe7X7S4t3Edm6yPNmgakk9P64c1cfZPsScLorS/3ic95N+EkeGO/HKL36lyrvsj2RdiVX+kahp9ngdaBrv8WUH3rcQ063+Kw+6VfKx+fyv/Rk7fTHj91vDj6K/kREVBMIiICIiAiIgIiICIiAiIgIiICIiAiIgKL9o210eF0MszwHvf8AZxRndJI9psD+EC5PQdQpQqK7VsT9uxiGmBvFRMzvHAzPs4jrp3Q/iUmLHOS8Uj3c2t0xuUN2Fl+yc06EOI3W5H8ypQolQP8AZ62pj+I942/G/iI9HfRSuOQOAIX2HBn+FFPeu4/SWXm+rf3aLbCgfNE0M+6c2Xg/Td58lJNgds6bI2BsbYXjfFbKS7iWk+/5Hxee9dD2Bwsdy0eJ7ONl1I8Q3Pbo8W3eayPWvRK+oV3E91ricycE/hxhaaPEKiOW59pcZI5DvddzjlJ56keY6qQKE4xS1rmRsc4SiJ2ZjyLSt6ZjqRu57gpfRSudGxzxZxaC4cnW1+qtej/Gx4vgZo1Nf0R8rotbrpPlpNuHgQRg8ZW26Wa66zdmNk6jaCchmaOijd9rMRrIRrlYOJ+jdCeAPXiWHisrcNpCHFsswzhp17u7Q49PDnN+i9HYZhkVLFHDAxscUYs1jdwH5m9yTvJJKz/UuRaM16VntOt/p/tNgpHTEy5YfQR08UcULWsjjaGta3c1oFgFkIiyFoREQEREBERAREQEREBERAREQEREBERAREQY9fWNgillf7sbHPd+yxpcfoF5r2Ye6f2irlN5KmVziemYm3qT6BX52gl36LxHILu9nlFrX0MZB08rrzfhGLRRUzAZABY3bfxF1zfwjVafpc0jN1WnxEq/I3NNQ7NrI2gidrg17CMp+P8AD14/VZeB4+JNCMrx7zDoR1bfeFKey3s/diUwr65h9lYf7PE7dM4H33Nt4mD/AHHoCDPu0LsqhxX7aN3cVjR4Zm7n23CQDU8g4ajqBZS29R6M83xx8s+fz+XMYN01byrhjw4XC5KOVc1Thk3cYhG6N/3ZLXjlaPvAgWcOo+YC2lPjDHi4IPVrgR/Nb+Dl4s0brP7qV8VqT3Z66qioDBc2/r8liVGLNaL3a3q5wFlr8LwqfGqkUtIT3YsZ597GMJ58b62H3iOQJXPJ5dMFJtM9/s9x4pvOkq7FsCdW18uIvB7qnDo4T8Urm2JtyDHE+bxyKvVYGBYJFQ08VPTtyxxtsBxJ4uceLibknmVnr4295vabW8y1YiIjUCIi4eiIiAiIgIiICIiAiIgIiICIiAiIgIiICIiD4RfQqJRdk2FNlMwo4i4m9iXOjB6Qk5AOlrKXIg4sYGgAAADQAaAAcAFyREFU9sNO2rrsCo36slnc6RvNgdG0/TOPVZ9Z2CYXISWtqIr8I5jYeWcOWJiUXtO1lKN7aWkLyODXO70An/qM+itJBV83YVhlPDO/LPI5schaZZTYOEZINmBt7FZHYFGBhDCALmWW5tqbOA15qf4lHmhmadLseL8rsIUA7AZc2EMFwcs0o0G7UOsefvX+YQWQiIgIiICIiAiIgIiICIiAiIgIiICIiAiIgIiICIiAiIgKB7Rds9BQVMlNN7SZIyA7JEC0EtDt5cL6EcFPFCu0vZKpxKKKClfDEyR4FTI4fadyLEBpA1F73bcX0F7XQRfsqxBuI4zjNew/ZkMjjvo4sLhY5d40ib6q3VV2I9iTYXU82EVElHPEGtc+7nCUC13OAPvG1yPdPIKz2AgC5uee6/yQHi4IVWdgMrYsPrA9zWhlZJclwDWjuYeJ0toVM9vNso8IpH1EgLnEhkTB/iTOBLWk8BZpJPIHjZefKnY6ejdTVWLwzChqXmSVkLy0wukOmdljkdaxtvIFrghB6dosQinbnhkjkbcjNG9r23G8XaSLrIWm2T2fpKGnayhYGwv+0BDnOzl7W+PM4km7Q1blAREQEREBERAREQEREBERAREQEREBERAREQEREBERAREQEREHVUUjJQBIxjwCHAOaHAOG5wB3Ec18q6OOZjo5WMkY7RzHtDmuF76tOh1XciD41oAAAAA0AGgAHCy+oiAiIgIiICIiAiIgIiICIi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PE"/>
          </a:p>
        </p:txBody>
      </p:sp>
      <p:sp>
        <p:nvSpPr>
          <p:cNvPr id="1032" name="AutoShape 8" descr="data:image/jpeg;base64,/9j/4AAQSkZJRgABAQAAAQABAAD/2wCEAAkGBhMPERATEBQQFRMUFxcXFhQUEhYUFRISFRAVFBgWGBIYGyYgFxskGhcUHzAhLycpMCwtFx4xNTAqNScrLCkBCQoKDgwOGg8PGiwkHiQvLDU1LyosLCwsLDUvLCosLCwpLCwtLCw0LSwwKS80LCosLSw0LCotLCwsLCwvLCwsLP/AABEIANAA8wMBIgACEQEDEQH/xAAcAAEAAgIDAQAAAAAAAAAAAAAABgcEBQIDCAH/xABDEAABAwIDBQUFBAcGBwAAAAABAAIDBBEFEiEGMUFRYQcTInGRFDJSgaEjQmLBFTNygpKx8CQ0Q1NzoggWk7LR4fH/xAAaAQEAAwEBAQAAAAAAAAAAAAAAAwQFAgEG/8QALREBAAICAQMCBQIHAQAAAAAAAAECAxEEEiExBUETIjJRYZHRIyRCcaHh8BT/2gAMAwEAAhEDEQA/ALxREQEREBERAREQEREBFiYjicdO3NI63IDUuPIDitP/AM3EnwwPt1eAbeSkrjtaNxDmbRHlI0Wqo9o4ZDYkxu+F/h9DuK2gK5tWa9pexMT4fURFy9EREBERAREQEREBERAREQEREBERAREQEREBERAREQEJRaTa/FhT07tbPkIjZ+0/S/yFyvax1TqHkzqNori+Ld5I+Y6i5ZEOGVvH5m5WpdXvcdXH5Gw9AujEJhmDG7mCw8+Kxw9bdKREKFrTMtpHiLtzrOHJ3/lbPD8bMf6uRzPwP8TPruUcbIuYelqRby8i0wsKk2rGnfsLfxs8TfTePqt3TVjJReNzXDob+vJVVBVuZ7pI/l6LNp8TAIOrHfHGbH0VS/Ej+lPXN91nIojQbUSDflmb08Lx+RUgw7GI6i4YSHDexws4fLiqd8VqeU9bxZnIiKJ2IiICIiAiIgIiICIiAiIgIiICIiAiIgIiICrDtAxjPUkD3KVnrPIPybYfMqxMWxFtNDLM/dG0u87DQfM2HzVGYzUOIAefHI4yyftPN7f1yV3iY+q20Ga2o0waXEXMPi8QO/nryK3EFS14u03/AJjzCj+Vc2Eg3BIPRa/Sp7SQOXMOWDgcj6iaKG13SODbjgOJI6C5+SndX2dPD291IHMJFw7wua2+pBGjtPJQXyVpOrS6rWbRuHRs5sk6pb3khLIz7tvef1F9w68Vv5thICPA6Vp55g76EKRQxBjWtaLBoAA5ACwWrxnaiGkc1smYuOuVguQ3mbkWWZObJkt8q38OlY7onieyk1OC9pD2N1Lm+FzQOJafyK6KWucR3jTaSLW/Mcj0IutttVtVFLThkD8xkPiFiC1o1IIO65sPVRqgcckh52aOrj/9VzHNrU3fygtqLfKtOkqBIxjxuc0O9RddyxsNpu6iiZ8LWg+YGqyVlT57LkCIi8eiIiAiIgIiICIiAiIgIiICIiAiIgIi+EoIT2jYjfuaYHRx72X/AE2Hwg+bv+1VXVzd49zuZ08uH0Ui2jxUzuqpv8yTumdImXA9bE/NRsBb3FxdFGfltuXENX3KuYavuVXNIW02Ux1tDUCZ0feeEttmylua13DSxNtPmrjwDH466LvYg8NuWkPbYhwAJHI794VEtjJIAFySABzJNgPVXvs7hIpKaGEb2t8R5vOrj6krL9QpSIi3ut8eZnt7Nkoxj+xLal7pWSObI6183iabAAab2rltztQ6ghYY8ple8BocLjK3VxIB8h81GqjtWElNM3u3RzlhawtOZmY6XvvFgSd3BU8OLLqL0S3tT6bIpLWsa9zM4Ja4tuL2JDiLg21CmOyVGJZ42ggtgHePt/mO90H6n5Ku8Lpw6S7vdjGZ3k3d9VbWxeAf2F/eZ2vqw5zi1xa9jXtysyuGrSG2IPAlXeVborpBiruUuWmn2oibXRUI8Uz43yusf1bGkAZhzcSbDoTyVMVPanimB1c1JWZKpsbvCZRle+M6se2VvMWOoPELF7ItoXVePSVFS9veTRy2zOt4iWZY2332aLAcmrIXXopERAREQEREBERAREQEREBERAREQEREBcZG3BHRckQUlW4eWuqKZ2j2vL2X+8CSdPr6rQTOEYcX+EN330t5qze1nZ2WSmdVUf6+nu9zct+9iA8QHEOA8QsdbEcVQeM7ZSVjImPa1oDgXuG94BFhfkNT6LWx82sU7+VS2CZn8JmGrllWaykZIAYZAb6hriASOjho5dMtM5hs4Eea16zE+FOYmEg7PcG7+ra5w8EIzn9rcwetz+6rfUQ7P6ZlPROlJBLs0j8gL3Na0GzcrbkkAXta9ysut22pnUc1RSzQy5W2bkeHEPd4Whzd7dddQNxWBy7Tlz9Mf2aGGIpTcq97QsX9prHgG7Ifs2+YPjP8Wn7qi7gtXjuMlkkUTT43vaXm+oaXj6u/lfmt1T05ke1o4n0HH6LWxzWsdFf6VO25+afdudncHM7oIeM77v6QM1Pr+aupz2xMJcWtYxtySbNa1o1JPAABQrs6w0OdPU20/UxfsM94jzdp8lJdpNnmYhAaeV8zY3EF4ieGGRo3sc6xOU6XAte29Y3LydV9fZdw11V5q7WNtm4tWl8TWiGEGON+WzpW5rl5Nr2J3DgOpKjmBbP1FdL3VJE+WS2azbDK0EDMXEgNFyNeq9P4d2UYVTjw0cLja15c0p/3k2Kg2w+yL8G2hlhFzBPTyuhcdbx95G7KT8TSLH5HiqiZJezPZ7GKQAYhUxPhtpC680rdNAJ7jLY208Y0sLb1YSIgIiICIiAiIgIiICIiAiIgIiICIiAiIggvajty+gh7ika+StnBEbWMLzEwmxlLQCeYbzPkV5wqdmaqKWCOoilhdOQGGZjmZszw2+ovYEi69kW4qNbf7GtxSmyeETRuEkDz92VutifhduPyPAIIhsj2Gik1nq5ZCd8UbQyG/UOuXeYylbTENhZoge4cJGfA/X+asAL6pcea+P6ZcWpW3lTT4XU77/bU0nxNJyHztwVX7a4NJSz9+wjJMS4Pi8LRJe7mjLbL8QGnG25ep8XbAIpH1GQRsaXOc7c1rRcm/kvJ+220LK6qe6nYWQA2iYfet8Th8Tt9uAsOFzYy8r4tdWjv9/8Au6OuLontPZqIaw98ySQucQ5riTqTYj8grS2ero52l0D2vlf4GRj32lxtct3jz3Kr8KwqSpnip4wO8leI2hxygOcbangru2T/AOH0QvZNV1UveNIIbSkxZSD/AJx8XoGnqo8PItj3Hnbq+OLLYwbDW00EULdzGgeZ4n5m5WauEMeVrWgk2AF3EuJsLXLjqT1Wi24oJ5aSR1JO+CoiBkjcHWa4saSWSNPhc0i410BseCrzO53KVt63EY4Awyva3O9kbL73ySOytaBxJP0BO4ErlLRse+N7mgvjvkcRq3M3K6x6heZmdq09XW4ZLiJb3VJKHnumWLjcEvczNYu0A0tpfTXX0bgW0tNXsz0k0crRa+U+Jt9wcw+Jh6EBeDZoiICIiAiIgIiICIiAiIgIiICIiAiIgIiICIiCJbb7efocwvngkkpZPCZYiC+KXUgOjdYEEbjm+6dN18fsu2wOKU880jm5zPJaIOBMMNmiNpbvtYb+JuVi9o+w1ZjLmQtnhgpGWdaz3yTS23uaLANbuAueJ5W0XZD2aQQtdPUslFbBPJE77VzWMLC0gta0jM0tLTrcEHdZBZuNYHDWxGGpYJIiWksLnAOLTcXykXF9bHTRccO2epaX+709PF/pxMYdd+rQtbtztvDhFMZpvE43bFEDZ0slr2vwaN5dw6kgGk8SxvE8Xuaud0EDtRTw+AFp3Zhe5/eJ8gpsODJmt00jbi160jcpD2l7Ow0mK0OIwSQtDqmH2hneNBY8StvLlvo0gHMeBF/vFTbEe2jCYDb2kSG/+FG+QD94DL9VTMGxNM0gnvH9HP0J5mwBWzp8Hgj9yKMdcgJ9TqtOno+afqmI/wAoJ5VY8QtnB+17C6t2RlSxjjuEzXRX8nPAbfpdZG3ey0+KRMgiqhTwO1myxl75W6WYHZgA3ffffThvputwKCYEPjZc/eaA138QWRsrtlU4DIxkrnz4c5wBB1fT3sLt5W+HcddxUHJ9Oy4I6vMfh1jz1vOvdnO7GI6HFMNZJnqaOcvbIXjJlmbDI9rSWHcbAj9kjVXZhuEQUrctPFFE34Y42sB+TRrxXOkqo6iOOWMtfG8Nexw1BBFw4X3aFaTbPb+lwiMOqXEvcCY4WaySW6fdb+I6ee5Zqw39VVMiY58jmsY0Xc5zg1rQOJcdAFg4HtJTV7XPpJo5WsdlcWH3XdQdfI8VQGN4xWY2/va1zoaUax0rHEAgagu+I/iOvIALedhDCzE8QZFcQCFuYC+USCRmX5/rfqrN+Nkx44yWjUT+qOMlZt0wvZERVkgiIgIiICIiAiIgIiICIiAiIgIiICIiAvgaBewGu/qbW/kAvq6qubIx7vhaXejSUHnzavE/0rjFRI43goz3MTT7pe1xBdbcbuDneQauGLVhhie9ouQCfQErVbEawPcdXPkcXedh/wC1v3sDhY7l9f6fh6ONHT2me+2XntvJ39kf2Sx2Sp7wS2OWxDgLDW9ws7FsHdO+FweWiNwdYcbEf18ys6OFkQJGVo3k6AAefBaT9JT4hL7PhwP45zoGtvqQeA67zwC5z5cXF4/8zbev8+72lbZMn8OG0rMZhhc1kjwHOIAbqSLnS4G4LJngbI1zHgFrhYg8QoxLssyHEWwNJk7hjXzSE3zzEZrW+6AS0W36G6la69P5c83FOXXyz4/s8z4vhW6d92rwDb2twiKfDqZoke94dTSP17lrwS85Tod1wNwOY67l10WBudIaise6oqHal7yXBp6X32+nABYe1v2clHMN7JMp6tNjb6H1W7rqwRNJJAsCb8gOKr8bh4cea82j6Z7b8RExt3ky2tWNe7X7S4t3Edm6yPNmgakk9P64c1cfZPsScLorS/3ic95N+EkeGO/HKL36lyrvsj2RdiVX+kahp9ngdaBrv8WUH3rcQ063+Kw+6VfKx+fyv/Rk7fTHj91vDj6K/kREVBMIiICIiAiIgIiICIiAiIgIiICIiAiIgKL9o210eF0MszwHvf8AZxRndJI9psD+EC5PQdQpQqK7VsT9uxiGmBvFRMzvHAzPs4jrp3Q/iUmLHOS8Uj3c2t0xuUN2Fl+yc06EOI3W5H8ypQolQP8AZ62pj+I942/G/iI9HfRSuOQOAIX2HBn+FFPeu4/SWXm+rf3aLbCgfNE0M+6c2Xg/Td58lJNgds6bI2BsbYXjfFbKS7iWk+/5Hxee9dD2Bwsdy0eJ7ONl1I8Q3Pbo8W3eayPWvRK+oV3E91ricycE/hxhaaPEKiOW59pcZI5DvddzjlJ56keY6qQKE4xS1rmRsc4SiJ2ZjyLSt6ZjqRu57gpfRSudGxzxZxaC4cnW1+qtej/Gx4vgZo1Nf0R8rotbrpPlpNuHgQRg8ZW26Wa66zdmNk6jaCchmaOijd9rMRrIRrlYOJ+jdCeAPXiWHisrcNpCHFsswzhp17u7Q49PDnN+i9HYZhkVLFHDAxscUYs1jdwH5m9yTvJJKz/UuRaM16VntOt/p/tNgpHTEy5YfQR08UcULWsjjaGta3c1oFgFkIiyFoREQEREBERAREQEREBERAREQEREBERAREQY9fWNgillf7sbHPd+yxpcfoF5r2Ye6f2irlN5KmVziemYm3qT6BX52gl36LxHILu9nlFrX0MZB08rrzfhGLRRUzAZABY3bfxF1zfwjVafpc0jN1WnxEq/I3NNQ7NrI2gidrg17CMp+P8AD14/VZeB4+JNCMrx7zDoR1bfeFKey3s/diUwr65h9lYf7PE7dM4H33Nt4mD/AHHoCDPu0LsqhxX7aN3cVjR4Zm7n23CQDU8g4ajqBZS29R6M83xx8s+fz+XMYN01byrhjw4XC5KOVc1Thk3cYhG6N/3ZLXjlaPvAgWcOo+YC2lPjDHi4IPVrgR/Nb+Dl4s0brP7qV8VqT3Z66qioDBc2/r8liVGLNaL3a3q5wFlr8LwqfGqkUtIT3YsZ597GMJ58b62H3iOQJXPJ5dMFJtM9/s9x4pvOkq7FsCdW18uIvB7qnDo4T8Urm2JtyDHE+bxyKvVYGBYJFQ08VPTtyxxtsBxJ4uceLibknmVnr4295vabW8y1YiIjUCIi4eiIiAiIgIiICIiAiIgIiICIiAiIgIiICIiD4RfQqJRdk2FNlMwo4i4m9iXOjB6Qk5AOlrKXIg4sYGgAAADQAaAAcAFyREFU9sNO2rrsCo36slnc6RvNgdG0/TOPVZ9Z2CYXISWtqIr8I5jYeWcOWJiUXtO1lKN7aWkLyODXO70An/qM+itJBV83YVhlPDO/LPI5schaZZTYOEZINmBt7FZHYFGBhDCALmWW5tqbOA15qf4lHmhmadLseL8rsIUA7AZc2EMFwcs0o0G7UOsefvX+YQWQiIgIiICIiAiIgIiICIiAiIgIiICIiAiIgIiICIiAiIgKB7Rds9BQVMlNN7SZIyA7JEC0EtDt5cL6EcFPFCu0vZKpxKKKClfDEyR4FTI4fadyLEBpA1F73bcX0F7XQRfsqxBuI4zjNew/ZkMjjvo4sLhY5d40ib6q3VV2I9iTYXU82EVElHPEGtc+7nCUC13OAPvG1yPdPIKz2AgC5uee6/yQHi4IVWdgMrYsPrA9zWhlZJclwDWjuYeJ0toVM9vNso8IpH1EgLnEhkTB/iTOBLWk8BZpJPIHjZefKnY6ejdTVWLwzChqXmSVkLy0wukOmdljkdaxtvIFrghB6dosQinbnhkjkbcjNG9r23G8XaSLrIWm2T2fpKGnayhYGwv+0BDnOzl7W+PM4km7Q1blAREQEREBERAREQEREBERAREQEREBERAREQEREBERAREQEREHVUUjJQBIxjwCHAOaHAOG5wB3Ec18q6OOZjo5WMkY7RzHtDmuF76tOh1XciD41oAAAAA0AGgAHCy+oiAiIgIiICIiAiIgIiICIi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PE"/>
          </a:p>
        </p:txBody>
      </p:sp>
      <p:pic>
        <p:nvPicPr>
          <p:cNvPr id="1034" name="Picture 10" descr="http://www.periodistashoy.es/wp-content/uploads/2011/08/facebook-beats-twitt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4572008"/>
            <a:ext cx="2285225" cy="1953781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  <a:softEdge rad="127000"/>
          </a:effectLst>
        </p:spPr>
      </p:pic>
      <p:sp>
        <p:nvSpPr>
          <p:cNvPr id="1036" name="AutoShape 12" descr="data:image/jpeg;base64,/9j/4AAQSkZJRgABAQAAAQABAAD/2wCEAAkGBhISERUSExAVFRUWGBQUFxQVFxkUFBQXFRQYFRcVFhQXGyYeGBwjGhYWHy8gIycpLCwuFyAxNTAqNSYrLCkBCQoKDgwOGg8PGiolHyQpKSktKS0qLCwsMiksKSwsKS0sKSwsLCksKSosKSksKiosKSkpLCwqLCwsKS0pLCoqLP/AABEIAM0A9gMBIgACEQEDEQH/xAAbAAEAAgMBAQAAAAAAAAAAAAAABQYDBAcCAf/EAEQQAAIBAgMEBwQIBAMIAwAAAAECAwARBBIhBQYxQRMiUWFxgZEHMlKhFCNCYoKSsdEzcsHwJLLxQ1NUY3OTosIV0uH/xAAaAQEAAwEBAQAAAAAAAAAAAAAAAQIDBAUG/8QAMBEAAgIBAwIEBAcAAwEAAAAAAAECEQMEEiExQQUTUXFhodHwFCKBkbHB8SMy4RX/2gAMAwEAAhEDEQA/AO40pSgFKUoBSlKAVp4va0ceUMwuzZFUasWva1vEjjW2a5PjJkXHYhZOUr25WBOYcO412aTTrPJpvorPO8Q1ctNBSiurrnsdXVwa18dtFIVzO1uwcz4Cqxg97oIIggQkjiVtlJP2r8dap+2d42nlLsbDgq8lA7K2w6Cc51LhepyajxjHDFeOnJ9vQ6LBvHmb3VC/zdYd9rWqZilDC4Nwa49Dt020IPLQ31HLSrT7OtuNLLNESSFCPwPVJNjr3i3pWmq0Kxw3xZnoPFJ5snlzXX5F7pSleSfQGvJirEi3zrz9N+786xYj3j/fKteadUF2YKLgXJsLsQoGvMkgedVstRu/Tfu/On037vzqMbacIUMZkCnPYlhY9H7+t/s217K8PtmAXJnjFlVzd10V9FY68DcWPO9RbFIlvpv3fnT6b9351GrtGIx9KJUMep6TMMmht717ca+Q7UhfLlmjbPmCZWBzFRdgtjqQONLYpEn9N+7869R4q5At86jcPjY39yRW0VuqQeq18racjY691beH94f3yqbFG/SlKsVFKUoBSlKAUpSgFKUoBSlKAUpSgFKUoBXJ/alsqSLEriY1LLMArW5SILC55XQD8prrBrmm+sOJlxDKiYh4xbKvRNkDAWJSwsw5gntPdXf4ffnXdcHmeKNeRW2+eCmfTmVMvbqfHurRmxViCf8ASpDamAljEgaFwY1DOLXyKbZWcre178DVehDyH3GLHgACT4V9Dvj2PmMenfWSokoNpLGwbKCCSSBlXMT97hcm2p8zVo2Ztu2NhfDQkzNeJ4TmjWxtZyUOU2Ga97gZb2uK0NleyfF4lMzBYAdPrAeky8yEA7NNSK6dujuPDgF0JkkOhlYa5eSKNcq91fP6xY3qFm3viLjtT4d+vb++nPB9Ho8Uo4dm1K3e5rn9P6/UsQOmteGxCjn6V7ZAeIrGcMvZ6V5x65qSvck1DbZ2XNMyBZVEV42dWF2BjlEmZCOZAy2OlTMq2JFeKqXKrLulMyGMyx5FGKEZs2YnEE/xOQC3PDjWtBuE65/rx1ujAOuZVjmR1APIhEt41c6UsUQ2K3cHQCKJrESie8t5A7h856TtB7qjpNznkcyPKquXkl+qBAjcpGsbJfiQUuSeN6tVKAiNgbFaADMVJ6KGIkX1MZcnQjQdf5VOYf3h/fKsVZMP7w/vlQEhSlKuUFKUoBSlKAUpSgFKUoBSlKAUpSgFKUoBS1KUBEbzYJHwsytlCkXcHQOq2upI11AAvx4VXIdsdM8S4HCBTECodgqosZsGWwHVByr2Hq8ONYt/dqs8q4VOAy5gPtO3uqe4AjzPdVu2HsZMNEqKBewzNbVm5knxJt2Vi1KUuHwaUoxtrkwYTZ+KYXmxVj8MKqF/M6k1IJhLC3SOe8nX5CtilapUUbNZMKw/2zH+YIf0UH50dJQNGQ/zKRfzDf0rZpUkFbx+9bYVh9KwrIhIAmiPTR3+9orL6eFTmCxscyCSN1dG4Muo/wBe6vWKwqSI0bqGVgQyngQa5dsfFvsvaTYZmJgdlU34ZX/hyeIuAT3HuqrdFkrOrWpavtKsVPlqWr7WOWS1tL/3xoD3alqitl7UWaaYK5PRkIVsQBYkE66G5B1HZUtUtUaZISxvbLrx8+RSlKgzFKUoBSlKAUpSgFKUoBSlKAUpSgFKUoBXw19r4aA5p721ut/xH+U6foK6WK5iZVXahZmCqJ2JJIAAudSTwq4z754Yfw2aY/8AJUuv/c0QfmrBTjC9zovlklVvsT1Kp2I3zmb3Io4x2yMZW/JH1f8AzqMxG05pP4mIlYfChECekfX9XNcuTxLBDvfsc/mLsXrG7VhhF5ZUjH32C38ATrWvs/eHDzNkjku1swDKyFl4ZlzgZh3i9UaBUQ3RFU82A658XN2PmayjG5JoZifclXMT8Mn1T/5wfw1xx8X3ZFFR4bIc31OjVyv2uwWnhccWjZb/AMjXH+eupiuZ+2H38P8Ayy/qle3LodMP+x0PZeIMkMbniyIx/EoP9a2q0dgj/Cwf9KL/ACLW9VigrRxmIy5jmVbAAF9AGY5V17CzAVnx2IMcbuFLFVZgqi5YgXAAHM8K51tffWHGYdsPMr4aTQg6smZdQG0zAX7tOPKurT6aeZ2lxav/AA58+pjh69e1/U2IYto4GR5OiEwexcr1gxH2rLYqeOtudXfY2PM8KSshQsL5Sb21IHIcePnVC2RtnauKjRYjGFFlaUFOktwLEFiQbfdF66Qi2Fv9anU4XidSav4P+Tun4lHXR3eXT4/NVWq6V/Z6pSlchiKUrxLMqgszBQOJJsB4k0B7peqbtv2kwRErCOmbtBtGPxcW8vWqcN+MUcQkzyEqrA9GvVTLwIyjjoTqb10w005K+hlLNFHY6Vjw+IV1V1N1YBgRzBFwayVzGopSlAKUpQClKUApWji9rxxTQwsTnnLrGACQTGhdrnl1RWzhsUkih43V1N7MpDKbGx1GnEWoDLXw19r4aA5Jto2xs3/Vfv8AtGvTYkniSfE3rDvHJlxU5/5rf5rVriSvnPEleRe39mGslUl7FvwG6EzgM7KgOtveb0Gg9akU2DhI2CyT3c2GUuF1PDQajzNY9xtrvKJI3csVylb8ltlt5WHrXzeDdiWbEZ48oVguZibWYacBqdAK3jp8SwrJihub9fuiFW3dFWeN4tgLCnSR3sCAyk348CD46edVvELnRk+IFfUaGrZvntmOLDtGzgsQt+0BSCWIHDhYDvqi7M3exeKRsUkvRf7mJvckQXuX7L8jbt5WNMnhizZW8VRSS9t3p9fQrN/m2xR1LYG0Omw0Up4silu5rWYfmBqhe19bvh7fDL+qVH7M2XtJ1d/pDYMYcuY42PULluklL8jHqesQw17ASa5tXeSbFyB5zZioKLYqmXtjB4gkE35/p7GWOTHh3JW1Vpdvr+h6XhkIZ80ceWW2+77v0Xx9/wDw6fsv2gYKOGKNpWuscam0bkAhADrbXXsqy7O2vDiFzQyq455TqPEcR51x7YO5eJxQzIoSP/eSXCt/KALt48O+t/F7s43ZpGJRlYLa7ITYDskQgXU+flXBDVZq3Sj+U+hz+FaLd5WLLU/RtNX6cLh/dHXqpuBlTH4vFRTJE8UJCIhUdJcEqWDjrAXU+or1hN+XZJMQ2HIw6Rowb7TSEhWjHI2a4vpw76reKwmDxs5mw+N+ju+rJIChueJVgwGvZfjX0mkw3FyfCaVSXNdH26cfsfD6ybhNY65TacXxdWu/xJzdjYOEGOmaASA4clCGIaMlwRdW97SzCxq8VEbs7vR4SHo0OYsczOeLk8+4W4CpHFYxI1LyOEUcWY2A8zXPqcnm5LTb7K+v3Zvp8fl46aS7ujNWOadUUszBVGpJNgPEmqTtz2nRp1cMvSH42uEHgvFvlVC2rtufEtmlkLdg4Kv8qjQVOPSyly+CZZorodB237TYkuuHXpW+M9WMf1b5eNULa+8OIxJvNIWHJR1UHgo08zrUdWfA4CSaQRxoWduAHdxJJ4Adtd8MMMfK/c5pZJTMOQ2vY2BAJtoCbkAntsD6V5roey92phhpMFOEtLeSB1YMFlTUqTbjoD4Bqi99NgMghaKEdEsaozJYqJMxz5yOGttTURzRctpLxtKye9mW288RwzHrR3Ze9CdR5Mf/ACFXiuGbF2m2ExKy/ASGAN7qdGGnd+gruEMwZQym4YBge0EXBrh1OPbK10Z04ZXGvQ90pSuU2FKUoBSlKA59v1A2K2jhcNHMYhFDiZ8RKDYxQSZYjlb7LMBIoPIXPKse7m/yxoQ+GSHCphfpUKxZjIkAk6KFJEOheUDMtj49tWja+6cMyYsLeOTFxdDJKCS2VUZEsCbAAMdBa99e2qdtTdPEYYJI0bYsNKmIxIw6LHaPBQ/4XDRwPJcpnAJsSbjhrQF6n3ihWOV81zDlWRPtK7IrrGeWYhl9ahl3txCKJJsLeJrEPE2YKDybiLjhraqjtDpIoYMM+s8xbF4gczPiGNk/COoO5RUtjYtHgV26PDRLEQht0uIlYaEc7v3fZNcs8j3NLt/J7em0mPyoyyK93vwuiqn1ba/ciXRMVjGGuWZ3AvoRnDWJHcSKhYpTYX0PAjsI0I9b1JT7OZZ2hXrsrFdOZUXNh5H0qFdrOw7835tf1vXm62N02eH4pgSxrNB8KW39OqfyZadyto9Hi0BOj3jP4uH/AJAVcN+WkXDZ0dlswzZSRdW6utu+1cqgxJVgwNipDA94Nx8xU9tXfjEYhDG2RUPEKvHW/FiflVMWZQwyxu/geVjzpY3FmlsjZv03EdEzWijs8gvZ5DxygcbajXlqfhqa2xLNisamDgMkMWHyySyLdDoOqEPZbqryJudQtVcQMSJELI68JV6trdraC3nVhw2/Upj6FggnYiNJ7joDfi5bhdb3sNLngOfuaDLjnjjDGqaXR+veXx/r0NMWSNU/9+BK7cDY6RsFGxWJLfSZRqb8VgS+hN7FvC3bVR3kxbzFMPMYxFh3aL6WkZ6NnCdSMkD6rkGCki+vIVbcTEYI0wGFY9NJdnlPvIrH6zEOfiPAeXdXzEbRgw8kGzIsP0wcWkTQhEOud7izE6ub2015qK7oulSXt6/F/Q6X1t/D2+C+pVts764rEKIywjQAApFdQ1u03JI7gbeNWL2btIYcT0tzhsv2vdvZs+W/LLx8qhdr7BiweMjEURxKOGkbB9YuiLqXVl+zxsGve1teNbeM3ln2iDBhYhFh1AzDQWUHhIRog+6PmK8aWlyYp+Y25Xwv19fT+D6+GvwavD+GxwWPvJtqlTtuPeT+Zr7ubwYvCYbOsKyYYswOYcGsLi4Nx5gipFNo7JxhtNAcNIeLL1V4X1ZdPzLWHFwphIcgOZrZSx58bgDkLk+N6qTliQNW0sBqcoUXt/KB6V9bo9G8eki6qSXVOv8AaPkfEpfiNVPKncXJumr4/lHQtre0tEHR4WO9hlDvooA0GVOJ87VRto7XmnbNLKznlc6DwUaDyrG2z5RGJjGwjJyhyOqTYmwPPgde6vGFwzSOqILs7BFHaSbAXrGGOEOV+5zylKXUx1P7B3aGKw8xjYnEIyZY7gKVPE3PM9bwyjtrf2duxho8ZDBNiFlYlhJEoYKrZLqpfnc8tDw7asnTrA4ZcOoeEsJ3gjMcKwnirM1s7AZW6t9VPAXrPJm7R9y0MfdkFsrcDLPF07pJE2cERsbdIouI2aw42bUfCRUts3FQIrYr6KuHbDyNBMqjQxswW4IAzEHKe3Q9oqK2ltfD4SGaDDTmVpJelTIOph7MG0fgx05efO9f2vvTicSoSWS6jXKoCgkczbjVFCeTl9P2+RbdGHQsWI21h8HhzFBiBO3TCaIAG0IDAkFudxmH4jpVb2lvFNK8pDGJJTdokZghNrai+pPPtrV2fsuadssUbOeeUaDxPAedXnYnsvGjYmTv6NOHgz/t61o/LxcyfJVbp9OhQ8DgJJnCRIXY8lF/M8gO812Hc/Z88OGWOcrmUnKAcxCcQrHhcG/C+lqk8Fs6KFckcaovYot69vnWzXFm1HmcVwdGPFs5FKUrmNhSlKAV8Nfa+GgOFPvRjLn/ABc3E/7Rv3ryd58Z/wAZP/3DUc/E+JrzWNm1G6m2ZhKs5kLyKQQ79c3Xhe/G1S+yt7xEoDwl2Erzhs9g0hXKpdcpuFJvxFVu9AartV2dH4jI4qN8dCVw22SrB8zZtbtxPWuC3HjYmtneXH4eZ0aF2VVXosjR2yKnutdSc2Ylib661A0qk8UZKmc+f/mg4S6Pn7+/X1NpXQ3AZrgEgsAqm3Iak3tf0r42IVBmbrE6hAfm5HAd3E91a1K5/wAHCzzv/nwu7Z8j21Kr5wVJ5ZkRwvcqupCjwrfxu+eLnjMUsiumnVaOOw5AghbqRfiLGtAqOwV86Idld2OsbTSOzyoqO2PB0Ld3BSYWJZ0IxKSKvS5NZVyiw6M/bCjQobG4Nq3XwmHwHTYzrvJMRYObyMXsRElxcXbU31AAH2RVA2RtqbDE9C5UHip6yn8J0v31t4jezEPNFMxQmL3Vy9S54kjtOmvEWFrV1vNGUrf38DJYXGPBe93sAICJcTIoxOKcBix4GxKQJ3ADh2gdgq4QYGNAwVFGYlmsAMxIsWbtPea47jN6o55oZpsLmMNyqiUhDrcXRlI0IB4i9he4FWaP2sLkYfRmz/Y6wyk20zm1xrfgDWc5qXNl4wa4ow757sN08SxMv1xKojMFIKjMbX1YBQTpc6VYdh7sQ4SM6B3YWdyOI5qByXu9b1zHbuOfE3dmPTXVhMdGiKnMvQgfwwp1FjrzJvVgT2hYjo0V442cKAz6gOw4tkHu37L10ZNdkniWJvhfP3Cx07J3eaGL6Ld42boB9WgayFbj304NlA8bX76kMLG7w5ZRHGWRZ4ejjyw4YrYpeUmzNcjQW0B5GqNLvhiCxP1dipXLkzLZuJ6xOttL9hNRMuNlaNYmldo191CxKjs0/u1YrNHbTIeN3aLHtfb2Bdmn6CQ4lltbMFiSQDL0isp6xFgQe4HSoLaO8uKnUJLOzKPs6KD3sFAv51o5B2V9yjsrZauEekb9yn4eT6swlh/ev6VZdgYLZwIbE4lm4fVrHKq/ifLc+VqgaVnk1s5dOC0dNFdeTtuwpMO0IOGCiO5AyrlFxodCAb+NSNVL2ZyXwjD4ZXHqqn+tW2sbvkvVcClKUApSlAKUpQCtbaO0EhjaSRrKPUnkAOZNbNc1392x0mI6AHqxC5A4Zja5PhcL61WTpFox3OiktAgJu+vdWOfC2GYHMvb2Vi6PrFe8j51IvKqBV7dP3JrCzoSTIyvDEcx5is00WVivmPA14qxRqjGCeTA+NfDKRxWvZjB5UCd5/vxqSDEcV3V5+knsFbNqUBrdI/8AYr0M/wDdqz0oDD1+6vQlPMW769Mp5H1r6oPM0B9Br0nEVjycxp/WsicRQG3SlbWy9mSYiQRRgFjci5yiw1OpqAatKvOC9lznWbEKvdGCx/M1v0qew242BhtnXOSbAytcE2vbKLLyPKrbWV3I5VFEzHKqlj2KCT6CpvA7kYyXhCUHbIQnyPW+VdJh2nhollyBVSIKzGNQVIa4BXJx1BHka0m3wYuEiwkrEki7WUDK5jIOXNYhlcWNvd7xVthG4g8D7LTxmxH4Y1/9m/ave9O6GGw2Dd40JcFAHZiTq4B00HDuqQw2E2hIXZvq84Xi5XKepmCBWew0ksdL5hy0rNvrGw2awdgzgQ5mAsGYOoJtyudalpJEJuyM9l+NURyxl1BLhlUkAm6gGw4ngKvdcY2FsF8SsuSxaMK2Q8WBzDqnkRYetWHdHfCSKVcNiGLIxyJI/vxtwEbk6kE6AnUH5VjLsyzjfKOjUoKVoZilKUApSlAKoO6OAWfEbQ6QZgzCM9urOxt2a5T5Cr9XIxFiDipYYM+cyOWVGKiwcjM7AgADtNUk6o0grTIza+xmw2IdW1K2It9q40NuWlR30N2OZrAnzt3CrFjtnSDFCDOJZToSS2UuEL5ASQToMt7jXsre2ftTAqcuJwJQjQsjSOoPO6M2ZfLNWVG3Yp20VsV8CPT/AFrVqfg2N9LxYgiOQESsCQWCqLlb8+wX76+bV3HxkFy0JdR9uLrjxIHWHmKlLgrJ8kDSvpFfKkqY2kYcr94r4J/umstKAx9OOw+le1cHga+0oBSlZ4cIza8B21BJgr0nEVuf/HD4j6VikwbLrxHdx9Ki0TtZkqV3UxXR4yBvvhT4P1P/AGqJVgdRXqOQqQw4ggjxBuKkqde2xhMWZg0DkBkK9b+HEbNd7BxmbUcUbhxFYot2pWbPNiSTdbD3jGFfMFWQ5Qb/AGiUueHKpDas0j4VngJzlFdctrsNGKi4OpW4v31Dw4HaEiqplMag6lmGd1Dk65BmUkZR717X1B0rcxJHB7MwuHYxk3aRCW6Q3zotgb36p4i+l9SeZr5jN68PGLqS+lx0YuGJXOAG4G4I14ajtrXj3KiuzSyPJfN7xF7EAC8ls5ICpY5tCCeda2O25s3DE5Vjd7nSJQzAnj1+C+tLB7feXFS3GGwwJF1uSWXMC1+uLLbKFIuRfpBbhXne9pBs6RZmUvmUAiwzgTDKcvI5bXA76q2L3+kC5MNEmHTXgMz68Tci1/Lzqt4rGPI2aR2du1iWPz4VRyLqJbfZg/8AiZF7Y7+jr+9a+/0cDzt0TAsR9ZbgHHMHt7bdneagdlYmRHPRFgzqUOUXYqSCQLa8hwrdl2POiGRoHVBa7MpUC5AHHvIrJvijWK5s6Vubtc4nBxSMbvYo/wDMhyk+dgfOpuqR7K5PqJ05LMSPxIv7Vd63XKMZKmKUpUlRSlKAVRN40fBY5Mai5kkurqNL3AzC/I6Bx3g1e618fgEmjMci3VuI/Qg8iO2oastF0cfXaJGJjnY69OkjHxfreViatntDiw4Kte054gc0H2n7O48fIaYcf7NZLno5UZeID3Vu4aAg+OlVzauwsQjHp1ZQTqdWz+MnD+tYpOqo2co3dlh9nmGSMSYyZ1QOOjizkKcinrMAe0gD8JqxYvfnDJ7paQ/dFh6taucgW8tPIcq+1qlSoxbt2TG39txYq98JED8ZuZPzLl+d6qsuyPhbyP71JUo0LogJcKy8VPjxHrWKrJWvNgEblY9o0qu0tuIOlb8uyWHum/cdD+1ackRXiCPGq0Wsy4SEHU8Bxr7PjSeGg/Wt2CKygevnUdicPkbuPD9qpds0aaRsyt9T5D9bViw+LINjqPnXq/1J8f6itZOIqUiG+ht4qPL114H3h/WvgNbMSdWx4H+taUGl1P2TaiEl3Otbv7zwR4GFpplUhMmW93OQlNFGp0A5VFbU9qA4YeG/35NB5Ip/Uiuf0q+5mW1EjtPeHEYj+LMxHwjqp+UaHzqOr0kZPAXq17D9n7TgM2IjVeyMiR/O2i/Oopsm0ipV9KG2axt28tOOtT8GCjwWOAxSlokJF7XXX3JWX7S25cj22tWx7Q9opJIejZWRIlClSCpzda4I04EelR2LJc0a4wGJ2bNHKVQtYkC5KEEEMpYWsQD8xxqW21vxHisKYujeOXMhZTquUEm4ccRcDiBVu2pgExWDGchbosgc6BGy3zE9mpv3E1ycwu7CKMZpHORQOZPPwA1vUytcIQp8+hf/AGW4e2Fkkt/EmcjvChV/UNVzrR2JstcPBHCvBFAv2nizeZJPnW9WqVIxbt2KUpUkClKUApSlAK8vGCLEAg8QdQfEV6pQFc2nuRBJql4m+7qv5T/S1VTaW6WIhucmdfiTX1XiK6dSgOMUrqm0t3YJ9XjGb416reo4+d6qm09wpU1hYSD4T1X/AGPyqCSrUrJiMM8bZXUq3YwIPzrHQCvLjQ16r43CgNCKUmUppYC/6fvWXEYbMCD69nfWGGIiUvyIt+n7VsS4kjz0AHEnsrD8tHS91/A0RhmEZB43vp3H/wDKyYbB21PH9Kz2N8pOtibjuI0+da02h6xZR8Q1XzHEfOo5HBuVHlD0rAC9wD+lbyQLbMDm776fKsOE1nc9igfpUqNOiHK42ekwLHjp8zWwmDUd/j+1Z6VsoowtnwCvcchU3UkHtBsfUV5rcwOyJpv4cTMO21l/MdKkgxY7HyTACRy+W9maxYA8s3EjxqNfC9Uraw7qvWz/AGfMbGaUD7qan8x0Hoasuz928PDqsQJ+Jus3qeHlaquCZaM3EoCw7QxUaRBHMahVF7RR2UAAsxtm4d9W3dTc1cLeR2EkzCxYe6g+FAeXaeJ7qstKlRS5Dm3wKUpVigpSlAKUpQClKUApSlAKUpQClKUBgxeBjlXLIisOxhe3h2VWNp7gIbmFyp+F+svk3EfOrdSgOTbR2JPB/EjIHxDVD+IaetaNdmZb6GoHae5mHluVHRt2poPNOHpaoByyZwoJPAUwkR/iNxI0Hwj9zVj2zuRPGCQvSr2pxt3px9L1WIS6HJxXkea9xrKlF8nRbnHg9BvrU7w/9D/Ss8sfpWpK1pY/xfMVuyOOFQqceQ7U+DTTDqhLDQW1HLxr1spNGc/aPyH9n0rd2TsSTGy9DGbKNZZLXCDkO9jyH7Guj7N3Gw0QF1MhFvf93T7o09b1ONdyMkuxQMJgZJTaONnP3Re3ieA86sWA3BlbWV1jHYOu37D1NXuKJVFlUADgALAeQr3WxgQuA3Rw0WvR52+KTrfLgPSpkLavtKAUpSgFKUoBSlKAUpSgFKUoBSlKAUpSgFKUoBSlKAUpSgFKUoBVc25uVDiCXU9HIeJAurHtZe3vFvOrHSoaT6kptdDnTezee/8AFiPjm/8ArpWTCezWRj9bOqr2RAliP5mAC+hroNKrsRfzJGnsrZMWGjEUSBVHqTzZjxJ7zW5SlXMxSlKAUpSgFKUoBSlKAUpSgFKUoD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PE"/>
          </a:p>
        </p:txBody>
      </p:sp>
      <p:sp>
        <p:nvSpPr>
          <p:cNvPr id="1038" name="AutoShape 14" descr="data:image/jpeg;base64,/9j/4AAQSkZJRgABAQAAAQABAAD/2wCEAAkGBhISERUSExAVFRUWGBQUFxQVFxkUFBQXFRQYFRcVFhQXGyYeGBwjGhYWHy8gIycpLCwuFyAxNTAqNSYrLCkBCQoKDgwOGg8PGiolHyQpKSktKS0qLCwsMiksKSwsKS0sKSwsLCksKSosKSksKiosKSkpLCwqLCwsKS0pLCoqLP/AABEIAM0A9gMBIgACEQEDEQH/xAAbAAEAAgMBAQAAAAAAAAAAAAAABQYDBAcCAf/EAEQQAAIBAgMEBwQIBAMIAwAAAAECAwARBBIhBQYxQRMiUWFxgZEHMlKhFCNCYoKSsdEzcsHwJLLxQ1NUY3OTosIV0uH/xAAaAQEAAwEBAQAAAAAAAAAAAAAAAQIDBAUG/8QAMBEAAgIBAwIEBAcAAwEAAAAAAAECEQMEEiExQQUTUXFhodHwFCKBkbHB8SMy4RX/2gAMAwEAAhEDEQA/AO40pSgFKUoBSlKAVp4va0ceUMwuzZFUasWva1vEjjW2a5PjJkXHYhZOUr25WBOYcO412aTTrPJpvorPO8Q1ctNBSiurrnsdXVwa18dtFIVzO1uwcz4Cqxg97oIIggQkjiVtlJP2r8dap+2d42nlLsbDgq8lA7K2w6Cc51LhepyajxjHDFeOnJ9vQ6LBvHmb3VC/zdYd9rWqZilDC4Nwa49Dt020IPLQ31HLSrT7OtuNLLNESSFCPwPVJNjr3i3pWmq0Kxw3xZnoPFJ5snlzXX5F7pSleSfQGvJirEi3zrz9N+786xYj3j/fKteadUF2YKLgXJsLsQoGvMkgedVstRu/Tfu/On037vzqMbacIUMZkCnPYlhY9H7+t/s217K8PtmAXJnjFlVzd10V9FY68DcWPO9RbFIlvpv3fnT6b9351GrtGIx9KJUMep6TMMmht717ca+Q7UhfLlmjbPmCZWBzFRdgtjqQONLYpEn9N+7869R4q5At86jcPjY39yRW0VuqQeq18racjY691beH94f3yqbFG/SlKsVFKUoBSlKAUpSgFKUoBSlKAUpSgFKUoBXJ/alsqSLEriY1LLMArW5SILC55XQD8prrBrmm+sOJlxDKiYh4xbKvRNkDAWJSwsw5gntPdXf4ffnXdcHmeKNeRW2+eCmfTmVMvbqfHurRmxViCf8ASpDamAljEgaFwY1DOLXyKbZWcre178DVehDyH3GLHgACT4V9Dvj2PmMenfWSokoNpLGwbKCCSSBlXMT97hcm2p8zVo2Ztu2NhfDQkzNeJ4TmjWxtZyUOU2Ga97gZb2uK0NleyfF4lMzBYAdPrAeky8yEA7NNSK6dujuPDgF0JkkOhlYa5eSKNcq91fP6xY3qFm3viLjtT4d+vb++nPB9Ho8Uo4dm1K3e5rn9P6/UsQOmteGxCjn6V7ZAeIrGcMvZ6V5x65qSvck1DbZ2XNMyBZVEV42dWF2BjlEmZCOZAy2OlTMq2JFeKqXKrLulMyGMyx5FGKEZs2YnEE/xOQC3PDjWtBuE65/rx1ujAOuZVjmR1APIhEt41c6UsUQ2K3cHQCKJrESie8t5A7h856TtB7qjpNznkcyPKquXkl+qBAjcpGsbJfiQUuSeN6tVKAiNgbFaADMVJ6KGIkX1MZcnQjQdf5VOYf3h/fKsVZMP7w/vlQEhSlKuUFKUoBSlKAUpSgFKUoBSlKAUpSgFKUoBS1KUBEbzYJHwsytlCkXcHQOq2upI11AAvx4VXIdsdM8S4HCBTECodgqosZsGWwHVByr2Hq8ONYt/dqs8q4VOAy5gPtO3uqe4AjzPdVu2HsZMNEqKBewzNbVm5knxJt2Vi1KUuHwaUoxtrkwYTZ+KYXmxVj8MKqF/M6k1IJhLC3SOe8nX5CtilapUUbNZMKw/2zH+YIf0UH50dJQNGQ/zKRfzDf0rZpUkFbx+9bYVh9KwrIhIAmiPTR3+9orL6eFTmCxscyCSN1dG4Muo/wBe6vWKwqSI0bqGVgQyngQa5dsfFvsvaTYZmJgdlU34ZX/hyeIuAT3HuqrdFkrOrWpavtKsVPlqWr7WOWS1tL/3xoD3alqitl7UWaaYK5PRkIVsQBYkE66G5B1HZUtUtUaZISxvbLrx8+RSlKgzFKUoBSlKAUpSgFKUoBSlKAUpSgFKUoBXw19r4aA5p721ut/xH+U6foK6WK5iZVXahZmCqJ2JJIAAudSTwq4z754Yfw2aY/8AJUuv/c0QfmrBTjC9zovlklVvsT1Kp2I3zmb3Io4x2yMZW/JH1f8AzqMxG05pP4mIlYfChECekfX9XNcuTxLBDvfsc/mLsXrG7VhhF5ZUjH32C38ATrWvs/eHDzNkjku1swDKyFl4ZlzgZh3i9UaBUQ3RFU82A658XN2PmayjG5JoZifclXMT8Mn1T/5wfw1xx8X3ZFFR4bIc31OjVyv2uwWnhccWjZb/AMjXH+eupiuZ+2H38P8Ayy/qle3LodMP+x0PZeIMkMbniyIx/EoP9a2q0dgj/Cwf9KL/ACLW9VigrRxmIy5jmVbAAF9AGY5V17CzAVnx2IMcbuFLFVZgqi5YgXAAHM8K51tffWHGYdsPMr4aTQg6smZdQG0zAX7tOPKurT6aeZ2lxav/AA58+pjh69e1/U2IYto4GR5OiEwexcr1gxH2rLYqeOtudXfY2PM8KSshQsL5Sb21IHIcePnVC2RtnauKjRYjGFFlaUFOktwLEFiQbfdF66Qi2Fv9anU4XidSav4P+Tun4lHXR3eXT4/NVWq6V/Z6pSlchiKUrxLMqgszBQOJJsB4k0B7peqbtv2kwRErCOmbtBtGPxcW8vWqcN+MUcQkzyEqrA9GvVTLwIyjjoTqb10w005K+hlLNFHY6Vjw+IV1V1N1YBgRzBFwayVzGopSlAKUpQClKUApWji9rxxTQwsTnnLrGACQTGhdrnl1RWzhsUkih43V1N7MpDKbGx1GnEWoDLXw19r4aA5Jto2xs3/Vfv8AtGvTYkniSfE3rDvHJlxU5/5rf5rVriSvnPEleRe39mGslUl7FvwG6EzgM7KgOtveb0Gg9akU2DhI2CyT3c2GUuF1PDQajzNY9xtrvKJI3csVylb8ltlt5WHrXzeDdiWbEZ48oVguZibWYacBqdAK3jp8SwrJihub9fuiFW3dFWeN4tgLCnSR3sCAyk348CD46edVvELnRk+IFfUaGrZvntmOLDtGzgsQt+0BSCWIHDhYDvqi7M3exeKRsUkvRf7mJvckQXuX7L8jbt5WNMnhizZW8VRSS9t3p9fQrN/m2xR1LYG0Omw0Up4silu5rWYfmBqhe19bvh7fDL+qVH7M2XtJ1d/pDYMYcuY42PULluklL8jHqesQw17ASa5tXeSbFyB5zZioKLYqmXtjB4gkE35/p7GWOTHh3JW1Vpdvr+h6XhkIZ80ceWW2+77v0Xx9/wDw6fsv2gYKOGKNpWuscam0bkAhADrbXXsqy7O2vDiFzQyq455TqPEcR51x7YO5eJxQzIoSP/eSXCt/KALt48O+t/F7s43ZpGJRlYLa7ITYDskQgXU+flXBDVZq3Sj+U+hz+FaLd5WLLU/RtNX6cLh/dHXqpuBlTH4vFRTJE8UJCIhUdJcEqWDjrAXU+or1hN+XZJMQ2HIw6Rowb7TSEhWjHI2a4vpw76reKwmDxs5mw+N+ju+rJIChueJVgwGvZfjX0mkw3FyfCaVSXNdH26cfsfD6ybhNY65TacXxdWu/xJzdjYOEGOmaASA4clCGIaMlwRdW97SzCxq8VEbs7vR4SHo0OYsczOeLk8+4W4CpHFYxI1LyOEUcWY2A8zXPqcnm5LTb7K+v3Zvp8fl46aS7ujNWOadUUszBVGpJNgPEmqTtz2nRp1cMvSH42uEHgvFvlVC2rtufEtmlkLdg4Kv8qjQVOPSyly+CZZorodB237TYkuuHXpW+M9WMf1b5eNULa+8OIxJvNIWHJR1UHgo08zrUdWfA4CSaQRxoWduAHdxJJ4Adtd8MMMfK/c5pZJTMOQ2vY2BAJtoCbkAntsD6V5roey92phhpMFOEtLeSB1YMFlTUqTbjoD4Bqi99NgMghaKEdEsaozJYqJMxz5yOGttTURzRctpLxtKye9mW288RwzHrR3Ze9CdR5Mf/ACFXiuGbF2m2ExKy/ASGAN7qdGGnd+gruEMwZQym4YBge0EXBrh1OPbK10Z04ZXGvQ90pSuU2FKUoBSlKA59v1A2K2jhcNHMYhFDiZ8RKDYxQSZYjlb7LMBIoPIXPKse7m/yxoQ+GSHCphfpUKxZjIkAk6KFJEOheUDMtj49tWja+6cMyYsLeOTFxdDJKCS2VUZEsCbAAMdBa99e2qdtTdPEYYJI0bYsNKmIxIw6LHaPBQ/4XDRwPJcpnAJsSbjhrQF6n3ihWOV81zDlWRPtK7IrrGeWYhl9ahl3txCKJJsLeJrEPE2YKDybiLjhraqjtDpIoYMM+s8xbF4gczPiGNk/COoO5RUtjYtHgV26PDRLEQht0uIlYaEc7v3fZNcs8j3NLt/J7em0mPyoyyK93vwuiqn1ba/ciXRMVjGGuWZ3AvoRnDWJHcSKhYpTYX0PAjsI0I9b1JT7OZZ2hXrsrFdOZUXNh5H0qFdrOw7835tf1vXm62N02eH4pgSxrNB8KW39OqfyZadyto9Hi0BOj3jP4uH/AJAVcN+WkXDZ0dlswzZSRdW6utu+1cqgxJVgwNipDA94Nx8xU9tXfjEYhDG2RUPEKvHW/FiflVMWZQwyxu/geVjzpY3FmlsjZv03EdEzWijs8gvZ5DxygcbajXlqfhqa2xLNisamDgMkMWHyySyLdDoOqEPZbqryJudQtVcQMSJELI68JV6trdraC3nVhw2/Upj6FggnYiNJ7joDfi5bhdb3sNLngOfuaDLjnjjDGqaXR+veXx/r0NMWSNU/9+BK7cDY6RsFGxWJLfSZRqb8VgS+hN7FvC3bVR3kxbzFMPMYxFh3aL6WkZ6NnCdSMkD6rkGCki+vIVbcTEYI0wGFY9NJdnlPvIrH6zEOfiPAeXdXzEbRgw8kGzIsP0wcWkTQhEOud7izE6ub2015qK7oulSXt6/F/Q6X1t/D2+C+pVts764rEKIywjQAApFdQ1u03JI7gbeNWL2btIYcT0tzhsv2vdvZs+W/LLx8qhdr7BiweMjEURxKOGkbB9YuiLqXVl+zxsGve1teNbeM3ln2iDBhYhFh1AzDQWUHhIRog+6PmK8aWlyYp+Y25Xwv19fT+D6+GvwavD+GxwWPvJtqlTtuPeT+Zr7ubwYvCYbOsKyYYswOYcGsLi4Nx5gipFNo7JxhtNAcNIeLL1V4X1ZdPzLWHFwphIcgOZrZSx58bgDkLk+N6qTliQNW0sBqcoUXt/KB6V9bo9G8eki6qSXVOv8AaPkfEpfiNVPKncXJumr4/lHQtre0tEHR4WO9hlDvooA0GVOJ87VRto7XmnbNLKznlc6DwUaDyrG2z5RGJjGwjJyhyOqTYmwPPgde6vGFwzSOqILs7BFHaSbAXrGGOEOV+5zylKXUx1P7B3aGKw8xjYnEIyZY7gKVPE3PM9bwyjtrf2duxho8ZDBNiFlYlhJEoYKrZLqpfnc8tDw7asnTrA4ZcOoeEsJ3gjMcKwnirM1s7AZW6t9VPAXrPJm7R9y0MfdkFsrcDLPF07pJE2cERsbdIouI2aw42bUfCRUts3FQIrYr6KuHbDyNBMqjQxswW4IAzEHKe3Q9oqK2ltfD4SGaDDTmVpJelTIOph7MG0fgx05efO9f2vvTicSoSWS6jXKoCgkczbjVFCeTl9P2+RbdGHQsWI21h8HhzFBiBO3TCaIAG0IDAkFudxmH4jpVb2lvFNK8pDGJJTdokZghNrai+pPPtrV2fsuadssUbOeeUaDxPAedXnYnsvGjYmTv6NOHgz/t61o/LxcyfJVbp9OhQ8DgJJnCRIXY8lF/M8gO812Hc/Z88OGWOcrmUnKAcxCcQrHhcG/C+lqk8Fs6KFckcaovYot69vnWzXFm1HmcVwdGPFs5FKUrmNhSlKAV8Nfa+GgOFPvRjLn/ABc3E/7Rv3ryd58Z/wAZP/3DUc/E+JrzWNm1G6m2ZhKs5kLyKQQ79c3Xhe/G1S+yt7xEoDwl2Erzhs9g0hXKpdcpuFJvxFVu9AartV2dH4jI4qN8dCVw22SrB8zZtbtxPWuC3HjYmtneXH4eZ0aF2VVXosjR2yKnutdSc2Ylib661A0qk8UZKmc+f/mg4S6Pn7+/X1NpXQ3AZrgEgsAqm3Iak3tf0r42IVBmbrE6hAfm5HAd3E91a1K5/wAHCzzv/nwu7Z8j21Kr5wVJ5ZkRwvcqupCjwrfxu+eLnjMUsiumnVaOOw5AghbqRfiLGtAqOwV86Idld2OsbTSOzyoqO2PB0Ld3BSYWJZ0IxKSKvS5NZVyiw6M/bCjQobG4Nq3XwmHwHTYzrvJMRYObyMXsRElxcXbU31AAH2RVA2RtqbDE9C5UHip6yn8J0v31t4jezEPNFMxQmL3Vy9S54kjtOmvEWFrV1vNGUrf38DJYXGPBe93sAICJcTIoxOKcBix4GxKQJ3ADh2gdgq4QYGNAwVFGYlmsAMxIsWbtPea47jN6o55oZpsLmMNyqiUhDrcXRlI0IB4i9he4FWaP2sLkYfRmz/Y6wyk20zm1xrfgDWc5qXNl4wa4ow757sN08SxMv1xKojMFIKjMbX1YBQTpc6VYdh7sQ4SM6B3YWdyOI5qByXu9b1zHbuOfE3dmPTXVhMdGiKnMvQgfwwp1FjrzJvVgT2hYjo0V442cKAz6gOw4tkHu37L10ZNdkniWJvhfP3Cx07J3eaGL6Ld42boB9WgayFbj304NlA8bX76kMLG7w5ZRHGWRZ4ejjyw4YrYpeUmzNcjQW0B5GqNLvhiCxP1dipXLkzLZuJ6xOttL9hNRMuNlaNYmldo191CxKjs0/u1YrNHbTIeN3aLHtfb2Bdmn6CQ4lltbMFiSQDL0isp6xFgQe4HSoLaO8uKnUJLOzKPs6KD3sFAv51o5B2V9yjsrZauEekb9yn4eT6swlh/ev6VZdgYLZwIbE4lm4fVrHKq/ifLc+VqgaVnk1s5dOC0dNFdeTtuwpMO0IOGCiO5AyrlFxodCAb+NSNVL2ZyXwjD4ZXHqqn+tW2sbvkvVcClKUApSlAKUpQCtbaO0EhjaSRrKPUnkAOZNbNc1392x0mI6AHqxC5A4Zja5PhcL61WTpFox3OiktAgJu+vdWOfC2GYHMvb2Vi6PrFe8j51IvKqBV7dP3JrCzoSTIyvDEcx5is00WVivmPA14qxRqjGCeTA+NfDKRxWvZjB5UCd5/vxqSDEcV3V5+knsFbNqUBrdI/8AYr0M/wDdqz0oDD1+6vQlPMW769Mp5H1r6oPM0B9Br0nEVjycxp/WsicRQG3SlbWy9mSYiQRRgFjci5yiw1OpqAatKvOC9lznWbEKvdGCx/M1v0qew242BhtnXOSbAytcE2vbKLLyPKrbWV3I5VFEzHKqlj2KCT6CpvA7kYyXhCUHbIQnyPW+VdJh2nhollyBVSIKzGNQVIa4BXJx1BHka0m3wYuEiwkrEki7WUDK5jIOXNYhlcWNvd7xVthG4g8D7LTxmxH4Y1/9m/ave9O6GGw2Dd40JcFAHZiTq4B00HDuqQw2E2hIXZvq84Xi5XKepmCBWew0ksdL5hy0rNvrGw2awdgzgQ5mAsGYOoJtyudalpJEJuyM9l+NURyxl1BLhlUkAm6gGw4ngKvdcY2FsF8SsuSxaMK2Q8WBzDqnkRYetWHdHfCSKVcNiGLIxyJI/vxtwEbk6kE6AnUH5VjLsyzjfKOjUoKVoZilKUApSlAKoO6OAWfEbQ6QZgzCM9urOxt2a5T5Cr9XIxFiDipYYM+cyOWVGKiwcjM7AgADtNUk6o0grTIza+xmw2IdW1K2It9q40NuWlR30N2OZrAnzt3CrFjtnSDFCDOJZToSS2UuEL5ASQToMt7jXsre2ftTAqcuJwJQjQsjSOoPO6M2ZfLNWVG3Yp20VsV8CPT/AFrVqfg2N9LxYgiOQESsCQWCqLlb8+wX76+bV3HxkFy0JdR9uLrjxIHWHmKlLgrJ8kDSvpFfKkqY2kYcr94r4J/umstKAx9OOw+le1cHga+0oBSlZ4cIza8B21BJgr0nEVuf/HD4j6VikwbLrxHdx9Ki0TtZkqV3UxXR4yBvvhT4P1P/AGqJVgdRXqOQqQw4ggjxBuKkqde2xhMWZg0DkBkK9b+HEbNd7BxmbUcUbhxFYot2pWbPNiSTdbD3jGFfMFWQ5Qb/AGiUueHKpDas0j4VngJzlFdctrsNGKi4OpW4v31Dw4HaEiqplMag6lmGd1Dk65BmUkZR717X1B0rcxJHB7MwuHYxk3aRCW6Q3zotgb36p4i+l9SeZr5jN68PGLqS+lx0YuGJXOAG4G4I14ajtrXj3KiuzSyPJfN7xF7EAC8ls5ICpY5tCCeda2O25s3DE5Vjd7nSJQzAnj1+C+tLB7feXFS3GGwwJF1uSWXMC1+uLLbKFIuRfpBbhXne9pBs6RZmUvmUAiwzgTDKcvI5bXA76q2L3+kC5MNEmHTXgMz68Tci1/Lzqt4rGPI2aR2du1iWPz4VRyLqJbfZg/8AiZF7Y7+jr+9a+/0cDzt0TAsR9ZbgHHMHt7bdneagdlYmRHPRFgzqUOUXYqSCQLa8hwrdl2POiGRoHVBa7MpUC5AHHvIrJvijWK5s6Vubtc4nBxSMbvYo/wDMhyk+dgfOpuqR7K5PqJ05LMSPxIv7Vd63XKMZKmKUpUlRSlKAVRN40fBY5Mai5kkurqNL3AzC/I6Bx3g1e618fgEmjMci3VuI/Qg8iO2oastF0cfXaJGJjnY69OkjHxfreViatntDiw4Kte054gc0H2n7O48fIaYcf7NZLno5UZeID3Vu4aAg+OlVzauwsQjHp1ZQTqdWz+MnD+tYpOqo2co3dlh9nmGSMSYyZ1QOOjizkKcinrMAe0gD8JqxYvfnDJ7paQ/dFh6taucgW8tPIcq+1qlSoxbt2TG39txYq98JED8ZuZPzLl+d6qsuyPhbyP71JUo0LogJcKy8VPjxHrWKrJWvNgEblY9o0qu0tuIOlb8uyWHum/cdD+1ackRXiCPGq0Wsy4SEHU8Bxr7PjSeGg/Wt2CKygevnUdicPkbuPD9qpds0aaRsyt9T5D9bViw+LINjqPnXq/1J8f6itZOIqUiG+ht4qPL114H3h/WvgNbMSdWx4H+taUGl1P2TaiEl3Otbv7zwR4GFpplUhMmW93OQlNFGp0A5VFbU9qA4YeG/35NB5Ip/Uiuf0q+5mW1EjtPeHEYj+LMxHwjqp+UaHzqOr0kZPAXq17D9n7TgM2IjVeyMiR/O2i/Oopsm0ipV9KG2axt28tOOtT8GCjwWOAxSlokJF7XXX3JWX7S25cj22tWx7Q9opJIejZWRIlClSCpzda4I04EelR2LJc0a4wGJ2bNHKVQtYkC5KEEEMpYWsQD8xxqW21vxHisKYujeOXMhZTquUEm4ccRcDiBVu2pgExWDGchbosgc6BGy3zE9mpv3E1ycwu7CKMZpHORQOZPPwA1vUytcIQp8+hf/AGW4e2Fkkt/EmcjvChV/UNVzrR2JstcPBHCvBFAv2nizeZJPnW9WqVIxbt2KUpUkClKUApSlAK8vGCLEAg8QdQfEV6pQFc2nuRBJql4m+7qv5T/S1VTaW6WIhucmdfiTX1XiK6dSgOMUrqm0t3YJ9XjGb416reo4+d6qm09wpU1hYSD4T1X/AGPyqCSrUrJiMM8bZXUq3YwIPzrHQCvLjQ16r43CgNCKUmUppYC/6fvWXEYbMCD69nfWGGIiUvyIt+n7VsS4kjz0AHEnsrD8tHS91/A0RhmEZB43vp3H/wDKyYbB21PH9Kz2N8pOtibjuI0+da02h6xZR8Q1XzHEfOo5HBuVHlD0rAC9wD+lbyQLbMDm776fKsOE1nc9igfpUqNOiHK42ekwLHjp8zWwmDUd/j+1Z6VsoowtnwCvcchU3UkHtBsfUV5rcwOyJpv4cTMO21l/MdKkgxY7HyTACRy+W9maxYA8s3EjxqNfC9Uraw7qvWz/AGfMbGaUD7qan8x0Hoasuz928PDqsQJ+Jus3qeHlaquCZaM3EoCw7QxUaRBHMahVF7RR2UAAsxtm4d9W3dTc1cLeR2EkzCxYe6g+FAeXaeJ7qstKlRS5Dm3wKUpVigpSlAKUpQClKUApSlAKUpQClKUBgxeBjlXLIisOxhe3h2VWNp7gIbmFyp+F+svk3EfOrdSgOTbR2JPB/EjIHxDVD+IaetaNdmZb6GoHae5mHluVHRt2poPNOHpaoByyZwoJPAUwkR/iNxI0Hwj9zVj2zuRPGCQvSr2pxt3px9L1WIS6HJxXkea9xrKlF8nRbnHg9BvrU7w/9D/Ss8sfpWpK1pY/xfMVuyOOFQqceQ7U+DTTDqhLDQW1HLxr1spNGc/aPyH9n0rd2TsSTGy9DGbKNZZLXCDkO9jyH7Guj7N3Gw0QF1MhFvf93T7o09b1ONdyMkuxQMJgZJTaONnP3Re3ieA86sWA3BlbWV1jHYOu37D1NXuKJVFlUADgALAeQr3WxgQuA3Rw0WvR52+KTrfLgPSpkLavtKAUpSgFKUoBSlKAUpSgFKUoBSlKAUpSgFKUoBSlKAUpSgFKUoBVc25uVDiCXU9HIeJAurHtZe3vFvOrHSoaT6kptdDnTezee/8AFiPjm/8ArpWTCezWRj9bOqr2RAliP5mAC+hroNKrsRfzJGnsrZMWGjEUSBVHqTzZjxJ7zW5SlXMxSlKAUpSgFKUoBSlKAUpSgFKUoD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PE"/>
          </a:p>
        </p:txBody>
      </p:sp>
      <p:sp>
        <p:nvSpPr>
          <p:cNvPr id="1040" name="AutoShape 16" descr="data:image/jpeg;base64,/9j/4AAQSkZJRgABAQAAAQABAAD/2wCEAAkGBhISERUSExAVFRUWGBQUFxQVFxkUFBQXFRQYFRcVFhQXGyYeGBwjGhYWHy8gIycpLCwuFyAxNTAqNSYrLCkBCQoKDgwOGg8PGiolHyQpKSktKS0qLCwsMiksKSwsKS0sKSwsLCksKSosKSksKiosKSkpLCwqLCwsKS0pLCoqLP/AABEIAM0A9gMBIgACEQEDEQH/xAAbAAEAAgMBAQAAAAAAAAAAAAAABQYDBAcCAf/EAEQQAAIBAgMEBwQIBAMIAwAAAAECAwARBBIhBQYxQRMiUWFxgZEHMlKhFCNCYoKSsdEzcsHwJLLxQ1NUY3OTosIV0uH/xAAaAQEAAwEBAQAAAAAAAAAAAAAAAQIDBAUG/8QAMBEAAgIBAwIEBAcAAwEAAAAAAAECEQMEEiExQQUTUXFhodHwFCKBkbHB8SMy4RX/2gAMAwEAAhEDEQA/AO40pSgFKUoBSlKAVp4va0ceUMwuzZFUasWva1vEjjW2a5PjJkXHYhZOUr25WBOYcO412aTTrPJpvorPO8Q1ctNBSiurrnsdXVwa18dtFIVzO1uwcz4Cqxg97oIIggQkjiVtlJP2r8dap+2d42nlLsbDgq8lA7K2w6Cc51LhepyajxjHDFeOnJ9vQ6LBvHmb3VC/zdYd9rWqZilDC4Nwa49Dt020IPLQ31HLSrT7OtuNLLNESSFCPwPVJNjr3i3pWmq0Kxw3xZnoPFJ5snlzXX5F7pSleSfQGvJirEi3zrz9N+786xYj3j/fKteadUF2YKLgXJsLsQoGvMkgedVstRu/Tfu/On037vzqMbacIUMZkCnPYlhY9H7+t/s217K8PtmAXJnjFlVzd10V9FY68DcWPO9RbFIlvpv3fnT6b9351GrtGIx9KJUMep6TMMmht717ca+Q7UhfLlmjbPmCZWBzFRdgtjqQONLYpEn9N+7869R4q5At86jcPjY39yRW0VuqQeq18racjY691beH94f3yqbFG/SlKsVFKUoBSlKAUpSgFKUoBSlKAUpSgFKUoBXJ/alsqSLEriY1LLMArW5SILC55XQD8prrBrmm+sOJlxDKiYh4xbKvRNkDAWJSwsw5gntPdXf4ffnXdcHmeKNeRW2+eCmfTmVMvbqfHurRmxViCf8ASpDamAljEgaFwY1DOLXyKbZWcre178DVehDyH3GLHgACT4V9Dvj2PmMenfWSokoNpLGwbKCCSSBlXMT97hcm2p8zVo2Ztu2NhfDQkzNeJ4TmjWxtZyUOU2Ga97gZb2uK0NleyfF4lMzBYAdPrAeky8yEA7NNSK6dujuPDgF0JkkOhlYa5eSKNcq91fP6xY3qFm3viLjtT4d+vb++nPB9Ho8Uo4dm1K3e5rn9P6/UsQOmteGxCjn6V7ZAeIrGcMvZ6V5x65qSvck1DbZ2XNMyBZVEV42dWF2BjlEmZCOZAy2OlTMq2JFeKqXKrLulMyGMyx5FGKEZs2YnEE/xOQC3PDjWtBuE65/rx1ujAOuZVjmR1APIhEt41c6UsUQ2K3cHQCKJrESie8t5A7h856TtB7qjpNznkcyPKquXkl+qBAjcpGsbJfiQUuSeN6tVKAiNgbFaADMVJ6KGIkX1MZcnQjQdf5VOYf3h/fKsVZMP7w/vlQEhSlKuUFKUoBSlKAUpSgFKUoBSlKAUpSgFKUoBS1KUBEbzYJHwsytlCkXcHQOq2upI11AAvx4VXIdsdM8S4HCBTECodgqosZsGWwHVByr2Hq8ONYt/dqs8q4VOAy5gPtO3uqe4AjzPdVu2HsZMNEqKBewzNbVm5knxJt2Vi1KUuHwaUoxtrkwYTZ+KYXmxVj8MKqF/M6k1IJhLC3SOe8nX5CtilapUUbNZMKw/2zH+YIf0UH50dJQNGQ/zKRfzDf0rZpUkFbx+9bYVh9KwrIhIAmiPTR3+9orL6eFTmCxscyCSN1dG4Muo/wBe6vWKwqSI0bqGVgQyngQa5dsfFvsvaTYZmJgdlU34ZX/hyeIuAT3HuqrdFkrOrWpavtKsVPlqWr7WOWS1tL/3xoD3alqitl7UWaaYK5PRkIVsQBYkE66G5B1HZUtUtUaZISxvbLrx8+RSlKgzFKUoBSlKAUpSgFKUoBSlKAUpSgFKUoBXw19r4aA5p721ut/xH+U6foK6WK5iZVXahZmCqJ2JJIAAudSTwq4z754Yfw2aY/8AJUuv/c0QfmrBTjC9zovlklVvsT1Kp2I3zmb3Io4x2yMZW/JH1f8AzqMxG05pP4mIlYfChECekfX9XNcuTxLBDvfsc/mLsXrG7VhhF5ZUjH32C38ATrWvs/eHDzNkjku1swDKyFl4ZlzgZh3i9UaBUQ3RFU82A658XN2PmayjG5JoZifclXMT8Mn1T/5wfw1xx8X3ZFFR4bIc31OjVyv2uwWnhccWjZb/AMjXH+eupiuZ+2H38P8Ayy/qle3LodMP+x0PZeIMkMbniyIx/EoP9a2q0dgj/Cwf9KL/ACLW9VigrRxmIy5jmVbAAF9AGY5V17CzAVnx2IMcbuFLFVZgqi5YgXAAHM8K51tffWHGYdsPMr4aTQg6smZdQG0zAX7tOPKurT6aeZ2lxav/AA58+pjh69e1/U2IYto4GR5OiEwexcr1gxH2rLYqeOtudXfY2PM8KSshQsL5Sb21IHIcePnVC2RtnauKjRYjGFFlaUFOktwLEFiQbfdF66Qi2Fv9anU4XidSav4P+Tun4lHXR3eXT4/NVWq6V/Z6pSlchiKUrxLMqgszBQOJJsB4k0B7peqbtv2kwRErCOmbtBtGPxcW8vWqcN+MUcQkzyEqrA9GvVTLwIyjjoTqb10w005K+hlLNFHY6Vjw+IV1V1N1YBgRzBFwayVzGopSlAKUpQClKUApWji9rxxTQwsTnnLrGACQTGhdrnl1RWzhsUkih43V1N7MpDKbGx1GnEWoDLXw19r4aA5Jto2xs3/Vfv8AtGvTYkniSfE3rDvHJlxU5/5rf5rVriSvnPEleRe39mGslUl7FvwG6EzgM7KgOtveb0Gg9akU2DhI2CyT3c2GUuF1PDQajzNY9xtrvKJI3csVylb8ltlt5WHrXzeDdiWbEZ48oVguZibWYacBqdAK3jp8SwrJihub9fuiFW3dFWeN4tgLCnSR3sCAyk348CD46edVvELnRk+IFfUaGrZvntmOLDtGzgsQt+0BSCWIHDhYDvqi7M3exeKRsUkvRf7mJvckQXuX7L8jbt5WNMnhizZW8VRSS9t3p9fQrN/m2xR1LYG0Omw0Up4silu5rWYfmBqhe19bvh7fDL+qVH7M2XtJ1d/pDYMYcuY42PULluklL8jHqesQw17ASa5tXeSbFyB5zZioKLYqmXtjB4gkE35/p7GWOTHh3JW1Vpdvr+h6XhkIZ80ceWW2+77v0Xx9/wDw6fsv2gYKOGKNpWuscam0bkAhADrbXXsqy7O2vDiFzQyq455TqPEcR51x7YO5eJxQzIoSP/eSXCt/KALt48O+t/F7s43ZpGJRlYLa7ITYDskQgXU+flXBDVZq3Sj+U+hz+FaLd5WLLU/RtNX6cLh/dHXqpuBlTH4vFRTJE8UJCIhUdJcEqWDjrAXU+or1hN+XZJMQ2HIw6Rowb7TSEhWjHI2a4vpw76reKwmDxs5mw+N+ju+rJIChueJVgwGvZfjX0mkw3FyfCaVSXNdH26cfsfD6ybhNY65TacXxdWu/xJzdjYOEGOmaASA4clCGIaMlwRdW97SzCxq8VEbs7vR4SHo0OYsczOeLk8+4W4CpHFYxI1LyOEUcWY2A8zXPqcnm5LTb7K+v3Zvp8fl46aS7ujNWOadUUszBVGpJNgPEmqTtz2nRp1cMvSH42uEHgvFvlVC2rtufEtmlkLdg4Kv8qjQVOPSyly+CZZorodB237TYkuuHXpW+M9WMf1b5eNULa+8OIxJvNIWHJR1UHgo08zrUdWfA4CSaQRxoWduAHdxJJ4Adtd8MMMfK/c5pZJTMOQ2vY2BAJtoCbkAntsD6V5roey92phhpMFOEtLeSB1YMFlTUqTbjoD4Bqi99NgMghaKEdEsaozJYqJMxz5yOGttTURzRctpLxtKye9mW288RwzHrR3Ze9CdR5Mf/ACFXiuGbF2m2ExKy/ASGAN7qdGGnd+gruEMwZQym4YBge0EXBrh1OPbK10Z04ZXGvQ90pSuU2FKUoBSlKA59v1A2K2jhcNHMYhFDiZ8RKDYxQSZYjlb7LMBIoPIXPKse7m/yxoQ+GSHCphfpUKxZjIkAk6KFJEOheUDMtj49tWja+6cMyYsLeOTFxdDJKCS2VUZEsCbAAMdBa99e2qdtTdPEYYJI0bYsNKmIxIw6LHaPBQ/4XDRwPJcpnAJsSbjhrQF6n3ihWOV81zDlWRPtK7IrrGeWYhl9ahl3txCKJJsLeJrEPE2YKDybiLjhraqjtDpIoYMM+s8xbF4gczPiGNk/COoO5RUtjYtHgV26PDRLEQht0uIlYaEc7v3fZNcs8j3NLt/J7em0mPyoyyK93vwuiqn1ba/ciXRMVjGGuWZ3AvoRnDWJHcSKhYpTYX0PAjsI0I9b1JT7OZZ2hXrsrFdOZUXNh5H0qFdrOw7835tf1vXm62N02eH4pgSxrNB8KW39OqfyZadyto9Hi0BOj3jP4uH/AJAVcN+WkXDZ0dlswzZSRdW6utu+1cqgxJVgwNipDA94Nx8xU9tXfjEYhDG2RUPEKvHW/FiflVMWZQwyxu/geVjzpY3FmlsjZv03EdEzWijs8gvZ5DxygcbajXlqfhqa2xLNisamDgMkMWHyySyLdDoOqEPZbqryJudQtVcQMSJELI68JV6trdraC3nVhw2/Upj6FggnYiNJ7joDfi5bhdb3sNLngOfuaDLjnjjDGqaXR+veXx/r0NMWSNU/9+BK7cDY6RsFGxWJLfSZRqb8VgS+hN7FvC3bVR3kxbzFMPMYxFh3aL6WkZ6NnCdSMkD6rkGCki+vIVbcTEYI0wGFY9NJdnlPvIrH6zEOfiPAeXdXzEbRgw8kGzIsP0wcWkTQhEOud7izE6ub2015qK7oulSXt6/F/Q6X1t/D2+C+pVts764rEKIywjQAApFdQ1u03JI7gbeNWL2btIYcT0tzhsv2vdvZs+W/LLx8qhdr7BiweMjEURxKOGkbB9YuiLqXVl+zxsGve1teNbeM3ln2iDBhYhFh1AzDQWUHhIRog+6PmK8aWlyYp+Y25Xwv19fT+D6+GvwavD+GxwWPvJtqlTtuPeT+Zr7ubwYvCYbOsKyYYswOYcGsLi4Nx5gipFNo7JxhtNAcNIeLL1V4X1ZdPzLWHFwphIcgOZrZSx58bgDkLk+N6qTliQNW0sBqcoUXt/KB6V9bo9G8eki6qSXVOv8AaPkfEpfiNVPKncXJumr4/lHQtre0tEHR4WO9hlDvooA0GVOJ87VRto7XmnbNLKznlc6DwUaDyrG2z5RGJjGwjJyhyOqTYmwPPgde6vGFwzSOqILs7BFHaSbAXrGGOEOV+5zylKXUx1P7B3aGKw8xjYnEIyZY7gKVPE3PM9bwyjtrf2duxho8ZDBNiFlYlhJEoYKrZLqpfnc8tDw7asnTrA4ZcOoeEsJ3gjMcKwnirM1s7AZW6t9VPAXrPJm7R9y0MfdkFsrcDLPF07pJE2cERsbdIouI2aw42bUfCRUts3FQIrYr6KuHbDyNBMqjQxswW4IAzEHKe3Q9oqK2ltfD4SGaDDTmVpJelTIOph7MG0fgx05efO9f2vvTicSoSWS6jXKoCgkczbjVFCeTl9P2+RbdGHQsWI21h8HhzFBiBO3TCaIAG0IDAkFudxmH4jpVb2lvFNK8pDGJJTdokZghNrai+pPPtrV2fsuadssUbOeeUaDxPAedXnYnsvGjYmTv6NOHgz/t61o/LxcyfJVbp9OhQ8DgJJnCRIXY8lF/M8gO812Hc/Z88OGWOcrmUnKAcxCcQrHhcG/C+lqk8Fs6KFckcaovYot69vnWzXFm1HmcVwdGPFs5FKUrmNhSlKAV8Nfa+GgOFPvRjLn/ABc3E/7Rv3ryd58Z/wAZP/3DUc/E+JrzWNm1G6m2ZhKs5kLyKQQ79c3Xhe/G1S+yt7xEoDwl2Erzhs9g0hXKpdcpuFJvxFVu9AartV2dH4jI4qN8dCVw22SrB8zZtbtxPWuC3HjYmtneXH4eZ0aF2VVXosjR2yKnutdSc2Ylib661A0qk8UZKmc+f/mg4S6Pn7+/X1NpXQ3AZrgEgsAqm3Iak3tf0r42IVBmbrE6hAfm5HAd3E91a1K5/wAHCzzv/nwu7Z8j21Kr5wVJ5ZkRwvcqupCjwrfxu+eLnjMUsiumnVaOOw5AghbqRfiLGtAqOwV86Idld2OsbTSOzyoqO2PB0Ld3BSYWJZ0IxKSKvS5NZVyiw6M/bCjQobG4Nq3XwmHwHTYzrvJMRYObyMXsRElxcXbU31AAH2RVA2RtqbDE9C5UHip6yn8J0v31t4jezEPNFMxQmL3Vy9S54kjtOmvEWFrV1vNGUrf38DJYXGPBe93sAICJcTIoxOKcBix4GxKQJ3ADh2gdgq4QYGNAwVFGYlmsAMxIsWbtPea47jN6o55oZpsLmMNyqiUhDrcXRlI0IB4i9he4FWaP2sLkYfRmz/Y6wyk20zm1xrfgDWc5qXNl4wa4ow757sN08SxMv1xKojMFIKjMbX1YBQTpc6VYdh7sQ4SM6B3YWdyOI5qByXu9b1zHbuOfE3dmPTXVhMdGiKnMvQgfwwp1FjrzJvVgT2hYjo0V442cKAz6gOw4tkHu37L10ZNdkniWJvhfP3Cx07J3eaGL6Ld42boB9WgayFbj304NlA8bX76kMLG7w5ZRHGWRZ4ejjyw4YrYpeUmzNcjQW0B5GqNLvhiCxP1dipXLkzLZuJ6xOttL9hNRMuNlaNYmldo191CxKjs0/u1YrNHbTIeN3aLHtfb2Bdmn6CQ4lltbMFiSQDL0isp6xFgQe4HSoLaO8uKnUJLOzKPs6KD3sFAv51o5B2V9yjsrZauEekb9yn4eT6swlh/ev6VZdgYLZwIbE4lm4fVrHKq/ifLc+VqgaVnk1s5dOC0dNFdeTtuwpMO0IOGCiO5AyrlFxodCAb+NSNVL2ZyXwjD4ZXHqqn+tW2sbvkvVcClKUApSlAKUpQCtbaO0EhjaSRrKPUnkAOZNbNc1392x0mI6AHqxC5A4Zja5PhcL61WTpFox3OiktAgJu+vdWOfC2GYHMvb2Vi6PrFe8j51IvKqBV7dP3JrCzoSTIyvDEcx5is00WVivmPA14qxRqjGCeTA+NfDKRxWvZjB5UCd5/vxqSDEcV3V5+knsFbNqUBrdI/8AYr0M/wDdqz0oDD1+6vQlPMW769Mp5H1r6oPM0B9Br0nEVjycxp/WsicRQG3SlbWy9mSYiQRRgFjci5yiw1OpqAatKvOC9lznWbEKvdGCx/M1v0qew242BhtnXOSbAytcE2vbKLLyPKrbWV3I5VFEzHKqlj2KCT6CpvA7kYyXhCUHbIQnyPW+VdJh2nhollyBVSIKzGNQVIa4BXJx1BHka0m3wYuEiwkrEki7WUDK5jIOXNYhlcWNvd7xVthG4g8D7LTxmxH4Y1/9m/ave9O6GGw2Dd40JcFAHZiTq4B00HDuqQw2E2hIXZvq84Xi5XKepmCBWew0ksdL5hy0rNvrGw2awdgzgQ5mAsGYOoJtyudalpJEJuyM9l+NURyxl1BLhlUkAm6gGw4ngKvdcY2FsF8SsuSxaMK2Q8WBzDqnkRYetWHdHfCSKVcNiGLIxyJI/vxtwEbk6kE6AnUH5VjLsyzjfKOjUoKVoZilKUApSlAKoO6OAWfEbQ6QZgzCM9urOxt2a5T5Cr9XIxFiDipYYM+cyOWVGKiwcjM7AgADtNUk6o0grTIza+xmw2IdW1K2It9q40NuWlR30N2OZrAnzt3CrFjtnSDFCDOJZToSS2UuEL5ASQToMt7jXsre2ftTAqcuJwJQjQsjSOoPO6M2ZfLNWVG3Yp20VsV8CPT/AFrVqfg2N9LxYgiOQESsCQWCqLlb8+wX76+bV3HxkFy0JdR9uLrjxIHWHmKlLgrJ8kDSvpFfKkqY2kYcr94r4J/umstKAx9OOw+le1cHga+0oBSlZ4cIza8B21BJgr0nEVuf/HD4j6VikwbLrxHdx9Ki0TtZkqV3UxXR4yBvvhT4P1P/AGqJVgdRXqOQqQw4ggjxBuKkqde2xhMWZg0DkBkK9b+HEbNd7BxmbUcUbhxFYot2pWbPNiSTdbD3jGFfMFWQ5Qb/AGiUueHKpDas0j4VngJzlFdctrsNGKi4OpW4v31Dw4HaEiqplMag6lmGd1Dk65BmUkZR717X1B0rcxJHB7MwuHYxk3aRCW6Q3zotgb36p4i+l9SeZr5jN68PGLqS+lx0YuGJXOAG4G4I14ajtrXj3KiuzSyPJfN7xF7EAC8ls5ICpY5tCCeda2O25s3DE5Vjd7nSJQzAnj1+C+tLB7feXFS3GGwwJF1uSWXMC1+uLLbKFIuRfpBbhXne9pBs6RZmUvmUAiwzgTDKcvI5bXA76q2L3+kC5MNEmHTXgMz68Tci1/Lzqt4rGPI2aR2du1iWPz4VRyLqJbfZg/8AiZF7Y7+jr+9a+/0cDzt0TAsR9ZbgHHMHt7bdneagdlYmRHPRFgzqUOUXYqSCQLa8hwrdl2POiGRoHVBa7MpUC5AHHvIrJvijWK5s6Vubtc4nBxSMbvYo/wDMhyk+dgfOpuqR7K5PqJ05LMSPxIv7Vd63XKMZKmKUpUlRSlKAVRN40fBY5Mai5kkurqNL3AzC/I6Bx3g1e618fgEmjMci3VuI/Qg8iO2oastF0cfXaJGJjnY69OkjHxfreViatntDiw4Kte054gc0H2n7O48fIaYcf7NZLno5UZeID3Vu4aAg+OlVzauwsQjHp1ZQTqdWz+MnD+tYpOqo2co3dlh9nmGSMSYyZ1QOOjizkKcinrMAe0gD8JqxYvfnDJ7paQ/dFh6taucgW8tPIcq+1qlSoxbt2TG39txYq98JED8ZuZPzLl+d6qsuyPhbyP71JUo0LogJcKy8VPjxHrWKrJWvNgEblY9o0qu0tuIOlb8uyWHum/cdD+1ackRXiCPGq0Wsy4SEHU8Bxr7PjSeGg/Wt2CKygevnUdicPkbuPD9qpds0aaRsyt9T5D9bViw+LINjqPnXq/1J8f6itZOIqUiG+ht4qPL114H3h/WvgNbMSdWx4H+taUGl1P2TaiEl3Otbv7zwR4GFpplUhMmW93OQlNFGp0A5VFbU9qA4YeG/35NB5Ip/Uiuf0q+5mW1EjtPeHEYj+LMxHwjqp+UaHzqOr0kZPAXq17D9n7TgM2IjVeyMiR/O2i/Oopsm0ipV9KG2axt28tOOtT8GCjwWOAxSlokJF7XXX3JWX7S25cj22tWx7Q9opJIejZWRIlClSCpzda4I04EelR2LJc0a4wGJ2bNHKVQtYkC5KEEEMpYWsQD8xxqW21vxHisKYujeOXMhZTquUEm4ccRcDiBVu2pgExWDGchbosgc6BGy3zE9mpv3E1ycwu7CKMZpHORQOZPPwA1vUytcIQp8+hf/AGW4e2Fkkt/EmcjvChV/UNVzrR2JstcPBHCvBFAv2nizeZJPnW9WqVIxbt2KUpUkClKUApSlAK8vGCLEAg8QdQfEV6pQFc2nuRBJql4m+7qv5T/S1VTaW6WIhucmdfiTX1XiK6dSgOMUrqm0t3YJ9XjGb416reo4+d6qm09wpU1hYSD4T1X/AGPyqCSrUrJiMM8bZXUq3YwIPzrHQCvLjQ16r43CgNCKUmUppYC/6fvWXEYbMCD69nfWGGIiUvyIt+n7VsS4kjz0AHEnsrD8tHS91/A0RhmEZB43vp3H/wDKyYbB21PH9Kz2N8pOtibjuI0+da02h6xZR8Q1XzHEfOo5HBuVHlD0rAC9wD+lbyQLbMDm776fKsOE1nc9igfpUqNOiHK42ekwLHjp8zWwmDUd/j+1Z6VsoowtnwCvcchU3UkHtBsfUV5rcwOyJpv4cTMO21l/MdKkgxY7HyTACRy+W9maxYA8s3EjxqNfC9Uraw7qvWz/AGfMbGaUD7qan8x0Hoasuz928PDqsQJ+Jus3qeHlaquCZaM3EoCw7QxUaRBHMahVF7RR2UAAsxtm4d9W3dTc1cLeR2EkzCxYe6g+FAeXaeJ7qstKlRS5Dm3wKUpVigpSlAKUpQClKUApSlAKUpQClKUBgxeBjlXLIisOxhe3h2VWNp7gIbmFyp+F+svk3EfOrdSgOTbR2JPB/EjIHxDVD+IaetaNdmZb6GoHae5mHluVHRt2poPNOHpaoByyZwoJPAUwkR/iNxI0Hwj9zVj2zuRPGCQvSr2pxt3px9L1WIS6HJxXkea9xrKlF8nRbnHg9BvrU7w/9D/Ss8sfpWpK1pY/xfMVuyOOFQqceQ7U+DTTDqhLDQW1HLxr1spNGc/aPyH9n0rd2TsSTGy9DGbKNZZLXCDkO9jyH7Guj7N3Gw0QF1MhFvf93T7o09b1ONdyMkuxQMJgZJTaONnP3Re3ieA86sWA3BlbWV1jHYOu37D1NXuKJVFlUADgALAeQr3WxgQuA3Rw0WvR52+KTrfLgPSpkLavtKAUpSgFKUoBSlKAUpSgFKUoBSlKAUpSgFKUoBSlKAUpSgFKUoBVc25uVDiCXU9HIeJAurHtZe3vFvOrHSoaT6kptdDnTezee/8AFiPjm/8ArpWTCezWRj9bOqr2RAliP5mAC+hroNKrsRfzJGnsrZMWGjEUSBVHqTzZjxJ7zW5SlXMxSlKAUpSgFKUoBSlKAUpSgFKUoD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PE"/>
          </a:p>
        </p:txBody>
      </p:sp>
      <p:sp>
        <p:nvSpPr>
          <p:cNvPr id="1042" name="AutoShape 18" descr="data:image/jpeg;base64,/9j/4AAQSkZJRgABAQAAAQABAAD/2wCEAAkGBhISERUSExAVFRUWGBQUFxQVFxkUFBQXFRQYFRcVFhQXGyYeGBwjGhYWHy8gIycpLCwuFyAxNTAqNSYrLCkBCQoKDgwOGg8PGiolHyQpKSktKS0qLCwsMiksKSwsKS0sKSwsLCksKSosKSksKiosKSkpLCwqLCwsKS0pLCoqLP/AABEIAM0A9gMBIgACEQEDEQH/xAAbAAEAAgMBAQAAAAAAAAAAAAAABQYDBAcCAf/EAEQQAAIBAgMEBwQIBAMIAwAAAAECAwARBBIhBQYxQRMiUWFxgZEHMlKhFCNCYoKSsdEzcsHwJLLxQ1NUY3OTosIV0uH/xAAaAQEAAwEBAQAAAAAAAAAAAAAAAQIDBAUG/8QAMBEAAgIBAwIEBAcAAwEAAAAAAAECEQMEEiExQQUTUXFhodHwFCKBkbHB8SMy4RX/2gAMAwEAAhEDEQA/AO40pSgFKUoBSlKAVp4va0ceUMwuzZFUasWva1vEjjW2a5PjJkXHYhZOUr25WBOYcO412aTTrPJpvorPO8Q1ctNBSiurrnsdXVwa18dtFIVzO1uwcz4Cqxg97oIIggQkjiVtlJP2r8dap+2d42nlLsbDgq8lA7K2w6Cc51LhepyajxjHDFeOnJ9vQ6LBvHmb3VC/zdYd9rWqZilDC4Nwa49Dt020IPLQ31HLSrT7OtuNLLNESSFCPwPVJNjr3i3pWmq0Kxw3xZnoPFJ5snlzXX5F7pSleSfQGvJirEi3zrz9N+786xYj3j/fKteadUF2YKLgXJsLsQoGvMkgedVstRu/Tfu/On037vzqMbacIUMZkCnPYlhY9H7+t/s217K8PtmAXJnjFlVzd10V9FY68DcWPO9RbFIlvpv3fnT6b9351GrtGIx9KJUMep6TMMmht717ca+Q7UhfLlmjbPmCZWBzFRdgtjqQONLYpEn9N+7869R4q5At86jcPjY39yRW0VuqQeq18racjY691beH94f3yqbFG/SlKsVFKUoBSlKAUpSgFKUoBSlKAUpSgFKUoBXJ/alsqSLEriY1LLMArW5SILC55XQD8prrBrmm+sOJlxDKiYh4xbKvRNkDAWJSwsw5gntPdXf4ffnXdcHmeKNeRW2+eCmfTmVMvbqfHurRmxViCf8ASpDamAljEgaFwY1DOLXyKbZWcre178DVehDyH3GLHgACT4V9Dvj2PmMenfWSokoNpLGwbKCCSSBlXMT97hcm2p8zVo2Ztu2NhfDQkzNeJ4TmjWxtZyUOU2Ga97gZb2uK0NleyfF4lMzBYAdPrAeky8yEA7NNSK6dujuPDgF0JkkOhlYa5eSKNcq91fP6xY3qFm3viLjtT4d+vb++nPB9Ho8Uo4dm1K3e5rn9P6/UsQOmteGxCjn6V7ZAeIrGcMvZ6V5x65qSvck1DbZ2XNMyBZVEV42dWF2BjlEmZCOZAy2OlTMq2JFeKqXKrLulMyGMyx5FGKEZs2YnEE/xOQC3PDjWtBuE65/rx1ujAOuZVjmR1APIhEt41c6UsUQ2K3cHQCKJrESie8t5A7h856TtB7qjpNznkcyPKquXkl+qBAjcpGsbJfiQUuSeN6tVKAiNgbFaADMVJ6KGIkX1MZcnQjQdf5VOYf3h/fKsVZMP7w/vlQEhSlKuUFKUoBSlKAUpSgFKUoBSlKAUpSgFKUoBS1KUBEbzYJHwsytlCkXcHQOq2upI11AAvx4VXIdsdM8S4HCBTECodgqosZsGWwHVByr2Hq8ONYt/dqs8q4VOAy5gPtO3uqe4AjzPdVu2HsZMNEqKBewzNbVm5knxJt2Vi1KUuHwaUoxtrkwYTZ+KYXmxVj8MKqF/M6k1IJhLC3SOe8nX5CtilapUUbNZMKw/2zH+YIf0UH50dJQNGQ/zKRfzDf0rZpUkFbx+9bYVh9KwrIhIAmiPTR3+9orL6eFTmCxscyCSN1dG4Muo/wBe6vWKwqSI0bqGVgQyngQa5dsfFvsvaTYZmJgdlU34ZX/hyeIuAT3HuqrdFkrOrWpavtKsVPlqWr7WOWS1tL/3xoD3alqitl7UWaaYK5PRkIVsQBYkE66G5B1HZUtUtUaZISxvbLrx8+RSlKgzFKUoBSlKAUpSgFKUoBSlKAUpSgFKUoBXw19r4aA5p721ut/xH+U6foK6WK5iZVXahZmCqJ2JJIAAudSTwq4z754Yfw2aY/8AJUuv/c0QfmrBTjC9zovlklVvsT1Kp2I3zmb3Io4x2yMZW/JH1f8AzqMxG05pP4mIlYfChECekfX9XNcuTxLBDvfsc/mLsXrG7VhhF5ZUjH32C38ATrWvs/eHDzNkjku1swDKyFl4ZlzgZh3i9UaBUQ3RFU82A658XN2PmayjG5JoZifclXMT8Mn1T/5wfw1xx8X3ZFFR4bIc31OjVyv2uwWnhccWjZb/AMjXH+eupiuZ+2H38P8Ayy/qle3LodMP+x0PZeIMkMbniyIx/EoP9a2q0dgj/Cwf9KL/ACLW9VigrRxmIy5jmVbAAF9AGY5V17CzAVnx2IMcbuFLFVZgqi5YgXAAHM8K51tffWHGYdsPMr4aTQg6smZdQG0zAX7tOPKurT6aeZ2lxav/AA58+pjh69e1/U2IYto4GR5OiEwexcr1gxH2rLYqeOtudXfY2PM8KSshQsL5Sb21IHIcePnVC2RtnauKjRYjGFFlaUFOktwLEFiQbfdF66Qi2Fv9anU4XidSav4P+Tun4lHXR3eXT4/NVWq6V/Z6pSlchiKUrxLMqgszBQOJJsB4k0B7peqbtv2kwRErCOmbtBtGPxcW8vWqcN+MUcQkzyEqrA9GvVTLwIyjjoTqb10w005K+hlLNFHY6Vjw+IV1V1N1YBgRzBFwayVzGopSlAKUpQClKUApWji9rxxTQwsTnnLrGACQTGhdrnl1RWzhsUkih43V1N7MpDKbGx1GnEWoDLXw19r4aA5Jto2xs3/Vfv8AtGvTYkniSfE3rDvHJlxU5/5rf5rVriSvnPEleRe39mGslUl7FvwG6EzgM7KgOtveb0Gg9akU2DhI2CyT3c2GUuF1PDQajzNY9xtrvKJI3csVylb8ltlt5WHrXzeDdiWbEZ48oVguZibWYacBqdAK3jp8SwrJihub9fuiFW3dFWeN4tgLCnSR3sCAyk348CD46edVvELnRk+IFfUaGrZvntmOLDtGzgsQt+0BSCWIHDhYDvqi7M3exeKRsUkvRf7mJvckQXuX7L8jbt5WNMnhizZW8VRSS9t3p9fQrN/m2xR1LYG0Omw0Up4silu5rWYfmBqhe19bvh7fDL+qVH7M2XtJ1d/pDYMYcuY42PULluklL8jHqesQw17ASa5tXeSbFyB5zZioKLYqmXtjB4gkE35/p7GWOTHh3JW1Vpdvr+h6XhkIZ80ceWW2+77v0Xx9/wDw6fsv2gYKOGKNpWuscam0bkAhADrbXXsqy7O2vDiFzQyq455TqPEcR51x7YO5eJxQzIoSP/eSXCt/KALt48O+t/F7s43ZpGJRlYLa7ITYDskQgXU+flXBDVZq3Sj+U+hz+FaLd5WLLU/RtNX6cLh/dHXqpuBlTH4vFRTJE8UJCIhUdJcEqWDjrAXU+or1hN+XZJMQ2HIw6Rowb7TSEhWjHI2a4vpw76reKwmDxs5mw+N+ju+rJIChueJVgwGvZfjX0mkw3FyfCaVSXNdH26cfsfD6ybhNY65TacXxdWu/xJzdjYOEGOmaASA4clCGIaMlwRdW97SzCxq8VEbs7vR4SHo0OYsczOeLk8+4W4CpHFYxI1LyOEUcWY2A8zXPqcnm5LTb7K+v3Zvp8fl46aS7ujNWOadUUszBVGpJNgPEmqTtz2nRp1cMvSH42uEHgvFvlVC2rtufEtmlkLdg4Kv8qjQVOPSyly+CZZorodB237TYkuuHXpW+M9WMf1b5eNULa+8OIxJvNIWHJR1UHgo08zrUdWfA4CSaQRxoWduAHdxJJ4Adtd8MMMfK/c5pZJTMOQ2vY2BAJtoCbkAntsD6V5roey92phhpMFOEtLeSB1YMFlTUqTbjoD4Bqi99NgMghaKEdEsaozJYqJMxz5yOGttTURzRctpLxtKye9mW288RwzHrR3Ze9CdR5Mf/ACFXiuGbF2m2ExKy/ASGAN7qdGGnd+gruEMwZQym4YBge0EXBrh1OPbK10Z04ZXGvQ90pSuU2FKUoBSlKA59v1A2K2jhcNHMYhFDiZ8RKDYxQSZYjlb7LMBIoPIXPKse7m/yxoQ+GSHCphfpUKxZjIkAk6KFJEOheUDMtj49tWja+6cMyYsLeOTFxdDJKCS2VUZEsCbAAMdBa99e2qdtTdPEYYJI0bYsNKmIxIw6LHaPBQ/4XDRwPJcpnAJsSbjhrQF6n3ihWOV81zDlWRPtK7IrrGeWYhl9ahl3txCKJJsLeJrEPE2YKDybiLjhraqjtDpIoYMM+s8xbF4gczPiGNk/COoO5RUtjYtHgV26PDRLEQht0uIlYaEc7v3fZNcs8j3NLt/J7em0mPyoyyK93vwuiqn1ba/ciXRMVjGGuWZ3AvoRnDWJHcSKhYpTYX0PAjsI0I9b1JT7OZZ2hXrsrFdOZUXNh5H0qFdrOw7835tf1vXm62N02eH4pgSxrNB8KW39OqfyZadyto9Hi0BOj3jP4uH/AJAVcN+WkXDZ0dlswzZSRdW6utu+1cqgxJVgwNipDA94Nx8xU9tXfjEYhDG2RUPEKvHW/FiflVMWZQwyxu/geVjzpY3FmlsjZv03EdEzWijs8gvZ5DxygcbajXlqfhqa2xLNisamDgMkMWHyySyLdDoOqEPZbqryJudQtVcQMSJELI68JV6trdraC3nVhw2/Upj6FggnYiNJ7joDfi5bhdb3sNLngOfuaDLjnjjDGqaXR+veXx/r0NMWSNU/9+BK7cDY6RsFGxWJLfSZRqb8VgS+hN7FvC3bVR3kxbzFMPMYxFh3aL6WkZ6NnCdSMkD6rkGCki+vIVbcTEYI0wGFY9NJdnlPvIrH6zEOfiPAeXdXzEbRgw8kGzIsP0wcWkTQhEOud7izE6ub2015qK7oulSXt6/F/Q6X1t/D2+C+pVts764rEKIywjQAApFdQ1u03JI7gbeNWL2btIYcT0tzhsv2vdvZs+W/LLx8qhdr7BiweMjEURxKOGkbB9YuiLqXVl+zxsGve1teNbeM3ln2iDBhYhFh1AzDQWUHhIRog+6PmK8aWlyYp+Y25Xwv19fT+D6+GvwavD+GxwWPvJtqlTtuPeT+Zr7ubwYvCYbOsKyYYswOYcGsLi4Nx5gipFNo7JxhtNAcNIeLL1V4X1ZdPzLWHFwphIcgOZrZSx58bgDkLk+N6qTliQNW0sBqcoUXt/KB6V9bo9G8eki6qSXVOv8AaPkfEpfiNVPKncXJumr4/lHQtre0tEHR4WO9hlDvooA0GVOJ87VRto7XmnbNLKznlc6DwUaDyrG2z5RGJjGwjJyhyOqTYmwPPgde6vGFwzSOqILs7BFHaSbAXrGGOEOV+5zylKXUx1P7B3aGKw8xjYnEIyZY7gKVPE3PM9bwyjtrf2duxho8ZDBNiFlYlhJEoYKrZLqpfnc8tDw7asnTrA4ZcOoeEsJ3gjMcKwnirM1s7AZW6t9VPAXrPJm7R9y0MfdkFsrcDLPF07pJE2cERsbdIouI2aw42bUfCRUts3FQIrYr6KuHbDyNBMqjQxswW4IAzEHKe3Q9oqK2ltfD4SGaDDTmVpJelTIOph7MG0fgx05efO9f2vvTicSoSWS6jXKoCgkczbjVFCeTl9P2+RbdGHQsWI21h8HhzFBiBO3TCaIAG0IDAkFudxmH4jpVb2lvFNK8pDGJJTdokZghNrai+pPPtrV2fsuadssUbOeeUaDxPAedXnYnsvGjYmTv6NOHgz/t61o/LxcyfJVbp9OhQ8DgJJnCRIXY8lF/M8gO812Hc/Z88OGWOcrmUnKAcxCcQrHhcG/C+lqk8Fs6KFckcaovYot69vnWzXFm1HmcVwdGPFs5FKUrmNhSlKAV8Nfa+GgOFPvRjLn/ABc3E/7Rv3ryd58Z/wAZP/3DUc/E+JrzWNm1G6m2ZhKs5kLyKQQ79c3Xhe/G1S+yt7xEoDwl2Erzhs9g0hXKpdcpuFJvxFVu9AartV2dH4jI4qN8dCVw22SrB8zZtbtxPWuC3HjYmtneXH4eZ0aF2VVXosjR2yKnutdSc2Ylib661A0qk8UZKmc+f/mg4S6Pn7+/X1NpXQ3AZrgEgsAqm3Iak3tf0r42IVBmbrE6hAfm5HAd3E91a1K5/wAHCzzv/nwu7Z8j21Kr5wVJ5ZkRwvcqupCjwrfxu+eLnjMUsiumnVaOOw5AghbqRfiLGtAqOwV86Idld2OsbTSOzyoqO2PB0Ld3BSYWJZ0IxKSKvS5NZVyiw6M/bCjQobG4Nq3XwmHwHTYzrvJMRYObyMXsRElxcXbU31AAH2RVA2RtqbDE9C5UHip6yn8J0v31t4jezEPNFMxQmL3Vy9S54kjtOmvEWFrV1vNGUrf38DJYXGPBe93sAICJcTIoxOKcBix4GxKQJ3ADh2gdgq4QYGNAwVFGYlmsAMxIsWbtPea47jN6o55oZpsLmMNyqiUhDrcXRlI0IB4i9he4FWaP2sLkYfRmz/Y6wyk20zm1xrfgDWc5qXNl4wa4ow757sN08SxMv1xKojMFIKjMbX1YBQTpc6VYdh7sQ4SM6B3YWdyOI5qByXu9b1zHbuOfE3dmPTXVhMdGiKnMvQgfwwp1FjrzJvVgT2hYjo0V442cKAz6gOw4tkHu37L10ZNdkniWJvhfP3Cx07J3eaGL6Ld42boB9WgayFbj304NlA8bX76kMLG7w5ZRHGWRZ4ejjyw4YrYpeUmzNcjQW0B5GqNLvhiCxP1dipXLkzLZuJ6xOttL9hNRMuNlaNYmldo191CxKjs0/u1YrNHbTIeN3aLHtfb2Bdmn6CQ4lltbMFiSQDL0isp6xFgQe4HSoLaO8uKnUJLOzKPs6KD3sFAv51o5B2V9yjsrZauEekb9yn4eT6swlh/ev6VZdgYLZwIbE4lm4fVrHKq/ifLc+VqgaVnk1s5dOC0dNFdeTtuwpMO0IOGCiO5AyrlFxodCAb+NSNVL2ZyXwjD4ZXHqqn+tW2sbvkvVcClKUApSlAKUpQCtbaO0EhjaSRrKPUnkAOZNbNc1392x0mI6AHqxC5A4Zja5PhcL61WTpFox3OiktAgJu+vdWOfC2GYHMvb2Vi6PrFe8j51IvKqBV7dP3JrCzoSTIyvDEcx5is00WVivmPA14qxRqjGCeTA+NfDKRxWvZjB5UCd5/vxqSDEcV3V5+knsFbNqUBrdI/8AYr0M/wDdqz0oDD1+6vQlPMW769Mp5H1r6oPM0B9Br0nEVjycxp/WsicRQG3SlbWy9mSYiQRRgFjci5yiw1OpqAatKvOC9lznWbEKvdGCx/M1v0qew242BhtnXOSbAytcE2vbKLLyPKrbWV3I5VFEzHKqlj2KCT6CpvA7kYyXhCUHbIQnyPW+VdJh2nhollyBVSIKzGNQVIa4BXJx1BHka0m3wYuEiwkrEki7WUDK5jIOXNYhlcWNvd7xVthG4g8D7LTxmxH4Y1/9m/ave9O6GGw2Dd40JcFAHZiTq4B00HDuqQw2E2hIXZvq84Xi5XKepmCBWew0ksdL5hy0rNvrGw2awdgzgQ5mAsGYOoJtyudalpJEJuyM9l+NURyxl1BLhlUkAm6gGw4ngKvdcY2FsF8SsuSxaMK2Q8WBzDqnkRYetWHdHfCSKVcNiGLIxyJI/vxtwEbk6kE6AnUH5VjLsyzjfKOjUoKVoZilKUApSlAKoO6OAWfEbQ6QZgzCM9urOxt2a5T5Cr9XIxFiDipYYM+cyOWVGKiwcjM7AgADtNUk6o0grTIza+xmw2IdW1K2It9q40NuWlR30N2OZrAnzt3CrFjtnSDFCDOJZToSS2UuEL5ASQToMt7jXsre2ftTAqcuJwJQjQsjSOoPO6M2ZfLNWVG3Yp20VsV8CPT/AFrVqfg2N9LxYgiOQESsCQWCqLlb8+wX76+bV3HxkFy0JdR9uLrjxIHWHmKlLgrJ8kDSvpFfKkqY2kYcr94r4J/umstKAx9OOw+le1cHga+0oBSlZ4cIza8B21BJgr0nEVuf/HD4j6VikwbLrxHdx9Ki0TtZkqV3UxXR4yBvvhT4P1P/AGqJVgdRXqOQqQw4ggjxBuKkqde2xhMWZg0DkBkK9b+HEbNd7BxmbUcUbhxFYot2pWbPNiSTdbD3jGFfMFWQ5Qb/AGiUueHKpDas0j4VngJzlFdctrsNGKi4OpW4v31Dw4HaEiqplMag6lmGd1Dk65BmUkZR717X1B0rcxJHB7MwuHYxk3aRCW6Q3zotgb36p4i+l9SeZr5jN68PGLqS+lx0YuGJXOAG4G4I14ajtrXj3KiuzSyPJfN7xF7EAC8ls5ICpY5tCCeda2O25s3DE5Vjd7nSJQzAnj1+C+tLB7feXFS3GGwwJF1uSWXMC1+uLLbKFIuRfpBbhXne9pBs6RZmUvmUAiwzgTDKcvI5bXA76q2L3+kC5MNEmHTXgMz68Tci1/Lzqt4rGPI2aR2du1iWPz4VRyLqJbfZg/8AiZF7Y7+jr+9a+/0cDzt0TAsR9ZbgHHMHt7bdneagdlYmRHPRFgzqUOUXYqSCQLa8hwrdl2POiGRoHVBa7MpUC5AHHvIrJvijWK5s6Vubtc4nBxSMbvYo/wDMhyk+dgfOpuqR7K5PqJ05LMSPxIv7Vd63XKMZKmKUpUlRSlKAVRN40fBY5Mai5kkurqNL3AzC/I6Bx3g1e618fgEmjMci3VuI/Qg8iO2oastF0cfXaJGJjnY69OkjHxfreViatntDiw4Kte054gc0H2n7O48fIaYcf7NZLno5UZeID3Vu4aAg+OlVzauwsQjHp1ZQTqdWz+MnD+tYpOqo2co3dlh9nmGSMSYyZ1QOOjizkKcinrMAe0gD8JqxYvfnDJ7paQ/dFh6taucgW8tPIcq+1qlSoxbt2TG39txYq98JED8ZuZPzLl+d6qsuyPhbyP71JUo0LogJcKy8VPjxHrWKrJWvNgEblY9o0qu0tuIOlb8uyWHum/cdD+1ackRXiCPGq0Wsy4SEHU8Bxr7PjSeGg/Wt2CKygevnUdicPkbuPD9qpds0aaRsyt9T5D9bViw+LINjqPnXq/1J8f6itZOIqUiG+ht4qPL114H3h/WvgNbMSdWx4H+taUGl1P2TaiEl3Otbv7zwR4GFpplUhMmW93OQlNFGp0A5VFbU9qA4YeG/35NB5Ip/Uiuf0q+5mW1EjtPeHEYj+LMxHwjqp+UaHzqOr0kZPAXq17D9n7TgM2IjVeyMiR/O2i/Oopsm0ipV9KG2axt28tOOtT8GCjwWOAxSlokJF7XXX3JWX7S25cj22tWx7Q9opJIejZWRIlClSCpzda4I04EelR2LJc0a4wGJ2bNHKVQtYkC5KEEEMpYWsQD8xxqW21vxHisKYujeOXMhZTquUEm4ccRcDiBVu2pgExWDGchbosgc6BGy3zE9mpv3E1ycwu7CKMZpHORQOZPPwA1vUytcIQp8+hf/AGW4e2Fkkt/EmcjvChV/UNVzrR2JstcPBHCvBFAv2nizeZJPnW9WqVIxbt2KUpUkClKUApSlAK8vGCLEAg8QdQfEV6pQFc2nuRBJql4m+7qv5T/S1VTaW6WIhucmdfiTX1XiK6dSgOMUrqm0t3YJ9XjGb416reo4+d6qm09wpU1hYSD4T1X/AGPyqCSrUrJiMM8bZXUq3YwIPzrHQCvLjQ16r43CgNCKUmUppYC/6fvWXEYbMCD69nfWGGIiUvyIt+n7VsS4kjz0AHEnsrD8tHS91/A0RhmEZB43vp3H/wDKyYbB21PH9Kz2N8pOtibjuI0+da02h6xZR8Q1XzHEfOo5HBuVHlD0rAC9wD+lbyQLbMDm776fKsOE1nc9igfpUqNOiHK42ekwLHjp8zWwmDUd/j+1Z6VsoowtnwCvcchU3UkHtBsfUV5rcwOyJpv4cTMO21l/MdKkgxY7HyTACRy+W9maxYA8s3EjxqNfC9Uraw7qvWz/AGfMbGaUD7qan8x0Hoasuz928PDqsQJ+Jus3qeHlaquCZaM3EoCw7QxUaRBHMahVF7RR2UAAsxtm4d9W3dTc1cLeR2EkzCxYe6g+FAeXaeJ7qstKlRS5Dm3wKUpVigpSlAKUpQClKUApSlAKUpQClKUBgxeBjlXLIisOxhe3h2VWNp7gIbmFyp+F+svk3EfOrdSgOTbR2JPB/EjIHxDVD+IaetaNdmZb6GoHae5mHluVHRt2poPNOHpaoByyZwoJPAUwkR/iNxI0Hwj9zVj2zuRPGCQvSr2pxt3px9L1WIS6HJxXkea9xrKlF8nRbnHg9BvrU7w/9D/Ss8sfpWpK1pY/xfMVuyOOFQqceQ7U+DTTDqhLDQW1HLxr1spNGc/aPyH9n0rd2TsSTGy9DGbKNZZLXCDkO9jyH7Guj7N3Gw0QF1MhFvf93T7o09b1ONdyMkuxQMJgZJTaONnP3Re3ieA86sWA3BlbWV1jHYOu37D1NXuKJVFlUADgALAeQr3WxgQuA3Rw0WvR52+KTrfLgPSpkLavtKAUpSgFKUoBSlKAUpSgFKUoBSlKAUpSgFKUoBSlKAUpSgFKUoBVc25uVDiCXU9HIeJAurHtZe3vFvOrHSoaT6kptdDnTezee/8AFiPjm/8ArpWTCezWRj9bOqr2RAliP5mAC+hroNKrsRfzJGnsrZMWGjEUSBVHqTzZjxJ7zW5SlXMxSlKAUpSgFKUoBSlKAUpSgFKUoD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PE"/>
          </a:p>
        </p:txBody>
      </p:sp>
      <p:sp>
        <p:nvSpPr>
          <p:cNvPr id="1044" name="AutoShape 20" descr="data:image/jpeg;base64,/9j/4AAQSkZJRgABAQAAAQABAAD/2wCEAAkGBhISERUSExAVFRUWGBQUFxQVFxkUFBQXFRQYFRcVFhQXGyYeGBwjGhYWHy8gIycpLCwuFyAxNTAqNSYrLCkBCQoKDgwOGg8PGiolHyQpKSktKS0qLCwsMiksKSwsKS0sKSwsLCksKSosKSksKiosKSkpLCwqLCwsKS0pLCoqLP/AABEIAM0A9gMBIgACEQEDEQH/xAAbAAEAAgMBAQAAAAAAAAAAAAAABQYDBAcCAf/EAEQQAAIBAgMEBwQIBAMIAwAAAAECAwARBBIhBQYxQRMiUWFxgZEHMlKhFCNCYoKSsdEzcsHwJLLxQ1NUY3OTosIV0uH/xAAaAQEAAwEBAQAAAAAAAAAAAAAAAQIDBAUG/8QAMBEAAgIBAwIEBAcAAwEAAAAAAAECEQMEEiExQQUTUXFhodHwFCKBkbHB8SMy4RX/2gAMAwEAAhEDEQA/AO40pSgFKUoBSlKAVp4va0ceUMwuzZFUasWva1vEjjW2a5PjJkXHYhZOUr25WBOYcO412aTTrPJpvorPO8Q1ctNBSiurrnsdXVwa18dtFIVzO1uwcz4Cqxg97oIIggQkjiVtlJP2r8dap+2d42nlLsbDgq8lA7K2w6Cc51LhepyajxjHDFeOnJ9vQ6LBvHmb3VC/zdYd9rWqZilDC4Nwa49Dt020IPLQ31HLSrT7OtuNLLNESSFCPwPVJNjr3i3pWmq0Kxw3xZnoPFJ5snlzXX5F7pSleSfQGvJirEi3zrz9N+786xYj3j/fKteadUF2YKLgXJsLsQoGvMkgedVstRu/Tfu/On037vzqMbacIUMZkCnPYlhY9H7+t/s217K8PtmAXJnjFlVzd10V9FY68DcWPO9RbFIlvpv3fnT6b9351GrtGIx9KJUMep6TMMmht717ca+Q7UhfLlmjbPmCZWBzFRdgtjqQONLYpEn9N+7869R4q5At86jcPjY39yRW0VuqQeq18racjY691beH94f3yqbFG/SlKsVFKUoBSlKAUpSgFKUoBSlKAUpSgFKUoBXJ/alsqSLEriY1LLMArW5SILC55XQD8prrBrmm+sOJlxDKiYh4xbKvRNkDAWJSwsw5gntPdXf4ffnXdcHmeKNeRW2+eCmfTmVMvbqfHurRmxViCf8ASpDamAljEgaFwY1DOLXyKbZWcre178DVehDyH3GLHgACT4V9Dvj2PmMenfWSokoNpLGwbKCCSSBlXMT97hcm2p8zVo2Ztu2NhfDQkzNeJ4TmjWxtZyUOU2Ga97gZb2uK0NleyfF4lMzBYAdPrAeky8yEA7NNSK6dujuPDgF0JkkOhlYa5eSKNcq91fP6xY3qFm3viLjtT4d+vb++nPB9Ho8Uo4dm1K3e5rn9P6/UsQOmteGxCjn6V7ZAeIrGcMvZ6V5x65qSvck1DbZ2XNMyBZVEV42dWF2BjlEmZCOZAy2OlTMq2JFeKqXKrLulMyGMyx5FGKEZs2YnEE/xOQC3PDjWtBuE65/rx1ujAOuZVjmR1APIhEt41c6UsUQ2K3cHQCKJrESie8t5A7h856TtB7qjpNznkcyPKquXkl+qBAjcpGsbJfiQUuSeN6tVKAiNgbFaADMVJ6KGIkX1MZcnQjQdf5VOYf3h/fKsVZMP7w/vlQEhSlKuUFKUoBSlKAUpSgFKUoBSlKAUpSgFKUoBS1KUBEbzYJHwsytlCkXcHQOq2upI11AAvx4VXIdsdM8S4HCBTECodgqosZsGWwHVByr2Hq8ONYt/dqs8q4VOAy5gPtO3uqe4AjzPdVu2HsZMNEqKBewzNbVm5knxJt2Vi1KUuHwaUoxtrkwYTZ+KYXmxVj8MKqF/M6k1IJhLC3SOe8nX5CtilapUUbNZMKw/2zH+YIf0UH50dJQNGQ/zKRfzDf0rZpUkFbx+9bYVh9KwrIhIAmiPTR3+9orL6eFTmCxscyCSN1dG4Muo/wBe6vWKwqSI0bqGVgQyngQa5dsfFvsvaTYZmJgdlU34ZX/hyeIuAT3HuqrdFkrOrWpavtKsVPlqWr7WOWS1tL/3xoD3alqitl7UWaaYK5PRkIVsQBYkE66G5B1HZUtUtUaZISxvbLrx8+RSlKgzFKUoBSlKAUpSgFKUoBSlKAUpSgFKUoBXw19r4aA5p721ut/xH+U6foK6WK5iZVXahZmCqJ2JJIAAudSTwq4z754Yfw2aY/8AJUuv/c0QfmrBTjC9zovlklVvsT1Kp2I3zmb3Io4x2yMZW/JH1f8AzqMxG05pP4mIlYfChECekfX9XNcuTxLBDvfsc/mLsXrG7VhhF5ZUjH32C38ATrWvs/eHDzNkjku1swDKyFl4ZlzgZh3i9UaBUQ3RFU82A658XN2PmayjG5JoZifclXMT8Mn1T/5wfw1xx8X3ZFFR4bIc31OjVyv2uwWnhccWjZb/AMjXH+eupiuZ+2H38P8Ayy/qle3LodMP+x0PZeIMkMbniyIx/EoP9a2q0dgj/Cwf9KL/ACLW9VigrRxmIy5jmVbAAF9AGY5V17CzAVnx2IMcbuFLFVZgqi5YgXAAHM8K51tffWHGYdsPMr4aTQg6smZdQG0zAX7tOPKurT6aeZ2lxav/AA58+pjh69e1/U2IYto4GR5OiEwexcr1gxH2rLYqeOtudXfY2PM8KSshQsL5Sb21IHIcePnVC2RtnauKjRYjGFFlaUFOktwLEFiQbfdF66Qi2Fv9anU4XidSav4P+Tun4lHXR3eXT4/NVWq6V/Z6pSlchiKUrxLMqgszBQOJJsB4k0B7peqbtv2kwRErCOmbtBtGPxcW8vWqcN+MUcQkzyEqrA9GvVTLwIyjjoTqb10w005K+hlLNFHY6Vjw+IV1V1N1YBgRzBFwayVzGopSlAKUpQClKUApWji9rxxTQwsTnnLrGACQTGhdrnl1RWzhsUkih43V1N7MpDKbGx1GnEWoDLXw19r4aA5Jto2xs3/Vfv8AtGvTYkniSfE3rDvHJlxU5/5rf5rVriSvnPEleRe39mGslUl7FvwG6EzgM7KgOtveb0Gg9akU2DhI2CyT3c2GUuF1PDQajzNY9xtrvKJI3csVylb8ltlt5WHrXzeDdiWbEZ48oVguZibWYacBqdAK3jp8SwrJihub9fuiFW3dFWeN4tgLCnSR3sCAyk348CD46edVvELnRk+IFfUaGrZvntmOLDtGzgsQt+0BSCWIHDhYDvqi7M3exeKRsUkvRf7mJvckQXuX7L8jbt5WNMnhizZW8VRSS9t3p9fQrN/m2xR1LYG0Omw0Up4silu5rWYfmBqhe19bvh7fDL+qVH7M2XtJ1d/pDYMYcuY42PULluklL8jHqesQw17ASa5tXeSbFyB5zZioKLYqmXtjB4gkE35/p7GWOTHh3JW1Vpdvr+h6XhkIZ80ceWW2+77v0Xx9/wDw6fsv2gYKOGKNpWuscam0bkAhADrbXXsqy7O2vDiFzQyq455TqPEcR51x7YO5eJxQzIoSP/eSXCt/KALt48O+t/F7s43ZpGJRlYLa7ITYDskQgXU+flXBDVZq3Sj+U+hz+FaLd5WLLU/RtNX6cLh/dHXqpuBlTH4vFRTJE8UJCIhUdJcEqWDjrAXU+or1hN+XZJMQ2HIw6Rowb7TSEhWjHI2a4vpw76reKwmDxs5mw+N+ju+rJIChueJVgwGvZfjX0mkw3FyfCaVSXNdH26cfsfD6ybhNY65TacXxdWu/xJzdjYOEGOmaASA4clCGIaMlwRdW97SzCxq8VEbs7vR4SHo0OYsczOeLk8+4W4CpHFYxI1LyOEUcWY2A8zXPqcnm5LTb7K+v3Zvp8fl46aS7ujNWOadUUszBVGpJNgPEmqTtz2nRp1cMvSH42uEHgvFvlVC2rtufEtmlkLdg4Kv8qjQVOPSyly+CZZorodB237TYkuuHXpW+M9WMf1b5eNULa+8OIxJvNIWHJR1UHgo08zrUdWfA4CSaQRxoWduAHdxJJ4Adtd8MMMfK/c5pZJTMOQ2vY2BAJtoCbkAntsD6V5roey92phhpMFOEtLeSB1YMFlTUqTbjoD4Bqi99NgMghaKEdEsaozJYqJMxz5yOGttTURzRctpLxtKye9mW288RwzHrR3Ze9CdR5Mf/ACFXiuGbF2m2ExKy/ASGAN7qdGGnd+gruEMwZQym4YBge0EXBrh1OPbK10Z04ZXGvQ90pSuU2FKUoBSlKA59v1A2K2jhcNHMYhFDiZ8RKDYxQSZYjlb7LMBIoPIXPKse7m/yxoQ+GSHCphfpUKxZjIkAk6KFJEOheUDMtj49tWja+6cMyYsLeOTFxdDJKCS2VUZEsCbAAMdBa99e2qdtTdPEYYJI0bYsNKmIxIw6LHaPBQ/4XDRwPJcpnAJsSbjhrQF6n3ihWOV81zDlWRPtK7IrrGeWYhl9ahl3txCKJJsLeJrEPE2YKDybiLjhraqjtDpIoYMM+s8xbF4gczPiGNk/COoO5RUtjYtHgV26PDRLEQht0uIlYaEc7v3fZNcs8j3NLt/J7em0mPyoyyK93vwuiqn1ba/ciXRMVjGGuWZ3AvoRnDWJHcSKhYpTYX0PAjsI0I9b1JT7OZZ2hXrsrFdOZUXNh5H0qFdrOw7835tf1vXm62N02eH4pgSxrNB8KW39OqfyZadyto9Hi0BOj3jP4uH/AJAVcN+WkXDZ0dlswzZSRdW6utu+1cqgxJVgwNipDA94Nx8xU9tXfjEYhDG2RUPEKvHW/FiflVMWZQwyxu/geVjzpY3FmlsjZv03EdEzWijs8gvZ5DxygcbajXlqfhqa2xLNisamDgMkMWHyySyLdDoOqEPZbqryJudQtVcQMSJELI68JV6trdraC3nVhw2/Upj6FggnYiNJ7joDfi5bhdb3sNLngOfuaDLjnjjDGqaXR+veXx/r0NMWSNU/9+BK7cDY6RsFGxWJLfSZRqb8VgS+hN7FvC3bVR3kxbzFMPMYxFh3aL6WkZ6NnCdSMkD6rkGCki+vIVbcTEYI0wGFY9NJdnlPvIrH6zEOfiPAeXdXzEbRgw8kGzIsP0wcWkTQhEOud7izE6ub2015qK7oulSXt6/F/Q6X1t/D2+C+pVts764rEKIywjQAApFdQ1u03JI7gbeNWL2btIYcT0tzhsv2vdvZs+W/LLx8qhdr7BiweMjEURxKOGkbB9YuiLqXVl+zxsGve1teNbeM3ln2iDBhYhFh1AzDQWUHhIRog+6PmK8aWlyYp+Y25Xwv19fT+D6+GvwavD+GxwWPvJtqlTtuPeT+Zr7ubwYvCYbOsKyYYswOYcGsLi4Nx5gipFNo7JxhtNAcNIeLL1V4X1ZdPzLWHFwphIcgOZrZSx58bgDkLk+N6qTliQNW0sBqcoUXt/KB6V9bo9G8eki6qSXVOv8AaPkfEpfiNVPKncXJumr4/lHQtre0tEHR4WO9hlDvooA0GVOJ87VRto7XmnbNLKznlc6DwUaDyrG2z5RGJjGwjJyhyOqTYmwPPgde6vGFwzSOqILs7BFHaSbAXrGGOEOV+5zylKXUx1P7B3aGKw8xjYnEIyZY7gKVPE3PM9bwyjtrf2duxho8ZDBNiFlYlhJEoYKrZLqpfnc8tDw7asnTrA4ZcOoeEsJ3gjMcKwnirM1s7AZW6t9VPAXrPJm7R9y0MfdkFsrcDLPF07pJE2cERsbdIouI2aw42bUfCRUts3FQIrYr6KuHbDyNBMqjQxswW4IAzEHKe3Q9oqK2ltfD4SGaDDTmVpJelTIOph7MG0fgx05efO9f2vvTicSoSWS6jXKoCgkczbjVFCeTl9P2+RbdGHQsWI21h8HhzFBiBO3TCaIAG0IDAkFudxmH4jpVb2lvFNK8pDGJJTdokZghNrai+pPPtrV2fsuadssUbOeeUaDxPAedXnYnsvGjYmTv6NOHgz/t61o/LxcyfJVbp9OhQ8DgJJnCRIXY8lF/M8gO812Hc/Z88OGWOcrmUnKAcxCcQrHhcG/C+lqk8Fs6KFckcaovYot69vnWzXFm1HmcVwdGPFs5FKUrmNhSlKAV8Nfa+GgOFPvRjLn/ABc3E/7Rv3ryd58Z/wAZP/3DUc/E+JrzWNm1G6m2ZhKs5kLyKQQ79c3Xhe/G1S+yt7xEoDwl2Erzhs9g0hXKpdcpuFJvxFVu9AartV2dH4jI4qN8dCVw22SrB8zZtbtxPWuC3HjYmtneXH4eZ0aF2VVXosjR2yKnutdSc2Ylib661A0qk8UZKmc+f/mg4S6Pn7+/X1NpXQ3AZrgEgsAqm3Iak3tf0r42IVBmbrE6hAfm5HAd3E91a1K5/wAHCzzv/nwu7Z8j21Kr5wVJ5ZkRwvcqupCjwrfxu+eLnjMUsiumnVaOOw5AghbqRfiLGtAqOwV86Idld2OsbTSOzyoqO2PB0Ld3BSYWJZ0IxKSKvS5NZVyiw6M/bCjQobG4Nq3XwmHwHTYzrvJMRYObyMXsRElxcXbU31AAH2RVA2RtqbDE9C5UHip6yn8J0v31t4jezEPNFMxQmL3Vy9S54kjtOmvEWFrV1vNGUrf38DJYXGPBe93sAICJcTIoxOKcBix4GxKQJ3ADh2gdgq4QYGNAwVFGYlmsAMxIsWbtPea47jN6o55oZpsLmMNyqiUhDrcXRlI0IB4i9he4FWaP2sLkYfRmz/Y6wyk20zm1xrfgDWc5qXNl4wa4ow757sN08SxMv1xKojMFIKjMbX1YBQTpc6VYdh7sQ4SM6B3YWdyOI5qByXu9b1zHbuOfE3dmPTXVhMdGiKnMvQgfwwp1FjrzJvVgT2hYjo0V442cKAz6gOw4tkHu37L10ZNdkniWJvhfP3Cx07J3eaGL6Ld42boB9WgayFbj304NlA8bX76kMLG7w5ZRHGWRZ4ejjyw4YrYpeUmzNcjQW0B5GqNLvhiCxP1dipXLkzLZuJ6xOttL9hNRMuNlaNYmldo191CxKjs0/u1YrNHbTIeN3aLHtfb2Bdmn6CQ4lltbMFiSQDL0isp6xFgQe4HSoLaO8uKnUJLOzKPs6KD3sFAv51o5B2V9yjsrZauEekb9yn4eT6swlh/ev6VZdgYLZwIbE4lm4fVrHKq/ifLc+VqgaVnk1s5dOC0dNFdeTtuwpMO0IOGCiO5AyrlFxodCAb+NSNVL2ZyXwjD4ZXHqqn+tW2sbvkvVcClKUApSlAKUpQCtbaO0EhjaSRrKPUnkAOZNbNc1392x0mI6AHqxC5A4Zja5PhcL61WTpFox3OiktAgJu+vdWOfC2GYHMvb2Vi6PrFe8j51IvKqBV7dP3JrCzoSTIyvDEcx5is00WVivmPA14qxRqjGCeTA+NfDKRxWvZjB5UCd5/vxqSDEcV3V5+knsFbNqUBrdI/8AYr0M/wDdqz0oDD1+6vQlPMW769Mp5H1r6oPM0B9Br0nEVjycxp/WsicRQG3SlbWy9mSYiQRRgFjci5yiw1OpqAatKvOC9lznWbEKvdGCx/M1v0qew242BhtnXOSbAytcE2vbKLLyPKrbWV3I5VFEzHKqlj2KCT6CpvA7kYyXhCUHbIQnyPW+VdJh2nhollyBVSIKzGNQVIa4BXJx1BHka0m3wYuEiwkrEki7WUDK5jIOXNYhlcWNvd7xVthG4g8D7LTxmxH4Y1/9m/ave9O6GGw2Dd40JcFAHZiTq4B00HDuqQw2E2hIXZvq84Xi5XKepmCBWew0ksdL5hy0rNvrGw2awdgzgQ5mAsGYOoJtyudalpJEJuyM9l+NURyxl1BLhlUkAm6gGw4ngKvdcY2FsF8SsuSxaMK2Q8WBzDqnkRYetWHdHfCSKVcNiGLIxyJI/vxtwEbk6kE6AnUH5VjLsyzjfKOjUoKVoZilKUApSlAKoO6OAWfEbQ6QZgzCM9urOxt2a5T5Cr9XIxFiDipYYM+cyOWVGKiwcjM7AgADtNUk6o0grTIza+xmw2IdW1K2It9q40NuWlR30N2OZrAnzt3CrFjtnSDFCDOJZToSS2UuEL5ASQToMt7jXsre2ftTAqcuJwJQjQsjSOoPO6M2ZfLNWVG3Yp20VsV8CPT/AFrVqfg2N9LxYgiOQESsCQWCqLlb8+wX76+bV3HxkFy0JdR9uLrjxIHWHmKlLgrJ8kDSvpFfKkqY2kYcr94r4J/umstKAx9OOw+le1cHga+0oBSlZ4cIza8B21BJgr0nEVuf/HD4j6VikwbLrxHdx9Ki0TtZkqV3UxXR4yBvvhT4P1P/AGqJVgdRXqOQqQw4ggjxBuKkqde2xhMWZg0DkBkK9b+HEbNd7BxmbUcUbhxFYot2pWbPNiSTdbD3jGFfMFWQ5Qb/AGiUueHKpDas0j4VngJzlFdctrsNGKi4OpW4v31Dw4HaEiqplMag6lmGd1Dk65BmUkZR717X1B0rcxJHB7MwuHYxk3aRCW6Q3zotgb36p4i+l9SeZr5jN68PGLqS+lx0YuGJXOAG4G4I14ajtrXj3KiuzSyPJfN7xF7EAC8ls5ICpY5tCCeda2O25s3DE5Vjd7nSJQzAnj1+C+tLB7feXFS3GGwwJF1uSWXMC1+uLLbKFIuRfpBbhXne9pBs6RZmUvmUAiwzgTDKcvI5bXA76q2L3+kC5MNEmHTXgMz68Tci1/Lzqt4rGPI2aR2du1iWPz4VRyLqJbfZg/8AiZF7Y7+jr+9a+/0cDzt0TAsR9ZbgHHMHt7bdneagdlYmRHPRFgzqUOUXYqSCQLa8hwrdl2POiGRoHVBa7MpUC5AHHvIrJvijWK5s6Vubtc4nBxSMbvYo/wDMhyk+dgfOpuqR7K5PqJ05LMSPxIv7Vd63XKMZKmKUpUlRSlKAVRN40fBY5Mai5kkurqNL3AzC/I6Bx3g1e618fgEmjMci3VuI/Qg8iO2oastF0cfXaJGJjnY69OkjHxfreViatntDiw4Kte054gc0H2n7O48fIaYcf7NZLno5UZeID3Vu4aAg+OlVzauwsQjHp1ZQTqdWz+MnD+tYpOqo2co3dlh9nmGSMSYyZ1QOOjizkKcinrMAe0gD8JqxYvfnDJ7paQ/dFh6taucgW8tPIcq+1qlSoxbt2TG39txYq98JED8ZuZPzLl+d6qsuyPhbyP71JUo0LogJcKy8VPjxHrWKrJWvNgEblY9o0qu0tuIOlb8uyWHum/cdD+1ackRXiCPGq0Wsy4SEHU8Bxr7PjSeGg/Wt2CKygevnUdicPkbuPD9qpds0aaRsyt9T5D9bViw+LINjqPnXq/1J8f6itZOIqUiG+ht4qPL114H3h/WvgNbMSdWx4H+taUGl1P2TaiEl3Otbv7zwR4GFpplUhMmW93OQlNFGp0A5VFbU9qA4YeG/35NB5Ip/Uiuf0q+5mW1EjtPeHEYj+LMxHwjqp+UaHzqOr0kZPAXq17D9n7TgM2IjVeyMiR/O2i/Oopsm0ipV9KG2axt28tOOtT8GCjwWOAxSlokJF7XXX3JWX7S25cj22tWx7Q9opJIejZWRIlClSCpzda4I04EelR2LJc0a4wGJ2bNHKVQtYkC5KEEEMpYWsQD8xxqW21vxHisKYujeOXMhZTquUEm4ccRcDiBVu2pgExWDGchbosgc6BGy3zE9mpv3E1ycwu7CKMZpHORQOZPPwA1vUytcIQp8+hf/AGW4e2Fkkt/EmcjvChV/UNVzrR2JstcPBHCvBFAv2nizeZJPnW9WqVIxbt2KUpUkClKUApSlAK8vGCLEAg8QdQfEV6pQFc2nuRBJql4m+7qv5T/S1VTaW6WIhucmdfiTX1XiK6dSgOMUrqm0t3YJ9XjGb416reo4+d6qm09wpU1hYSD4T1X/AGPyqCSrUrJiMM8bZXUq3YwIPzrHQCvLjQ16r43CgNCKUmUppYC/6fvWXEYbMCD69nfWGGIiUvyIt+n7VsS4kjz0AHEnsrD8tHS91/A0RhmEZB43vp3H/wDKyYbB21PH9Kz2N8pOtibjuI0+da02h6xZR8Q1XzHEfOo5HBuVHlD0rAC9wD+lbyQLbMDm776fKsOE1nc9igfpUqNOiHK42ekwLHjp8zWwmDUd/j+1Z6VsoowtnwCvcchU3UkHtBsfUV5rcwOyJpv4cTMO21l/MdKkgxY7HyTACRy+W9maxYA8s3EjxqNfC9Uraw7qvWz/AGfMbGaUD7qan8x0Hoasuz928PDqsQJ+Jus3qeHlaquCZaM3EoCw7QxUaRBHMahVF7RR2UAAsxtm4d9W3dTc1cLeR2EkzCxYe6g+FAeXaeJ7qstKlRS5Dm3wKUpVigpSlAKUpQClKUApSlAKUpQClKUBgxeBjlXLIisOxhe3h2VWNp7gIbmFyp+F+svk3EfOrdSgOTbR2JPB/EjIHxDVD+IaetaNdmZb6GoHae5mHluVHRt2poPNOHpaoByyZwoJPAUwkR/iNxI0Hwj9zVj2zuRPGCQvSr2pxt3px9L1WIS6HJxXkea9xrKlF8nRbnHg9BvrU7w/9D/Ss8sfpWpK1pY/xfMVuyOOFQqceQ7U+DTTDqhLDQW1HLxr1spNGc/aPyH9n0rd2TsSTGy9DGbKNZZLXCDkO9jyH7Guj7N3Gw0QF1MhFvf93T7o09b1ONdyMkuxQMJgZJTaONnP3Re3ieA86sWA3BlbWV1jHYOu37D1NXuKJVFlUADgALAeQr3WxgQuA3Rw0WvR52+KTrfLgPSpkLavtKAUpSgFKUoBSlKAUpSgFKUoBSlKAUpSgFKUoBSlKAUpSgFKUoBVc25uVDiCXU9HIeJAurHtZe3vFvOrHSoaT6kptdDnTezee/8AFiPjm/8ArpWTCezWRj9bOqr2RAliP5mAC+hroNKrsRfzJGnsrZMWGjEUSBVHqTzZjxJ7zW5SlXMxSlKAUpSgFKUoBSlKAUpSgFKUoD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PE"/>
          </a:p>
        </p:txBody>
      </p:sp>
      <p:pic>
        <p:nvPicPr>
          <p:cNvPr id="1046" name="Picture 22" descr="http://farm4.staticflickr.com/3285/2945559128_53078d246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1142984"/>
            <a:ext cx="2928958" cy="2446901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5.04163E-6 C -0.00486 -0.00671 -0.00903 -0.01458 -0.01337 -0.02198 C -0.0165 -0.03423 -0.03108 -0.05158 -0.03872 -0.05967 C -0.04532 -0.07424 -0.0566 -0.08558 -0.06563 -0.0976 C -0.07136 -0.10523 -0.07413 -0.11379 -0.08195 -0.11749 C -0.09219 -0.13067 -0.08698 -0.12743 -0.09549 -0.13137 C -0.11042 -0.15126 -0.09132 -0.12767 -0.10434 -0.13923 C -0.10608 -0.14085 -0.10712 -0.14362 -0.10886 -0.14524 C -0.11233 -0.14871 -0.12136 -0.15588 -0.12535 -0.15912 C -0.13247 -0.1649 -0.14184 -0.16583 -0.14913 -0.17114 C -0.15573 -0.176 -0.15955 -0.18063 -0.16702 -0.18294 C -0.17292 -0.18803 -0.18143 -0.19589 -0.18802 -0.1989 C -0.19375 -0.20144 -0.20139 -0.20283 -0.20747 -0.20491 C -0.21962 -0.20306 -0.22986 -0.19867 -0.24167 -0.19496 C -0.24323 -0.19358 -0.24479 -0.19265 -0.24618 -0.19103 C -0.24723 -0.18988 -0.24792 -0.18803 -0.24913 -0.18687 C -0.25209 -0.1841 -0.25816 -0.17901 -0.25816 -0.17901 C -0.25608 -0.18687 -0.25365 -0.19103 -0.24913 -0.19682 C -0.24705 -0.20607 -0.24254 -0.21 -0.23577 -0.21277 C -0.23316 -0.21509 -0.23108 -0.21855 -0.2283 -0.22087 C -0.22257 -0.22549 -0.21389 -0.22572 -0.20747 -0.22873 C -0.17761 -0.22457 -0.17014 -0.22225 -0.13282 -0.22087 C -0.1132 -0.21416 -0.0941 -0.2056 -0.07448 -0.1989 C -0.06927 -0.19404 -0.06563 -0.19335 -0.05955 -0.19103 C -0.0566 -0.18988 -0.0507 -0.18687 -0.0507 -0.18687 C -0.0474 -0.18016 -0.04306 -0.17669 -0.03872 -0.17114 C -0.03698 -0.16189 -0.03299 -0.15472 -0.03125 -0.14524 C -0.029 -0.13299 -0.02726 -0.12003 -0.02535 -0.10755 C -0.02257 -0.08951 -0.02292 -0.07262 -0.01042 -0.06175 C -0.00868 -0.05528 -0.00295 -0.04372 -0.00295 -0.04372 C -0.00104 -0.03447 0.00435 -0.02568 0.00452 -0.01596 C 0.00487 -5.04163E-6 0.00452 0.01572 0.00452 0.03168 L 0.00452 0.01572 " pathEditMode="relative" ptsTypes="fffffffffffffffffffffffffffffffAA">
                                      <p:cBhvr>
                                        <p:cTn id="6" dur="20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10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ctrTitle"/>
          </p:nvPr>
        </p:nvSpPr>
        <p:spPr>
          <a:xfrm>
            <a:off x="714348" y="500042"/>
            <a:ext cx="7772400" cy="1470025"/>
          </a:xfrm>
          <a:ln>
            <a:noFill/>
          </a:ln>
        </p:spPr>
        <p:txBody>
          <a:bodyPr>
            <a:noAutofit/>
          </a:bodyPr>
          <a:lstStyle/>
          <a:p>
            <a:r>
              <a:rPr lang="es-PE" sz="5400" b="1" i="1" dirty="0" smtClean="0">
                <a:solidFill>
                  <a:srgbClr val="CC99FF"/>
                </a:solidFill>
                <a:latin typeface="Georgia" pitchFamily="18" charset="0"/>
              </a:rPr>
              <a:t>¿Qué son los Medios de Comunicación?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type="subTitle" idx="1"/>
          </p:nvPr>
        </p:nvSpPr>
        <p:spPr>
          <a:xfrm>
            <a:off x="571472" y="2357430"/>
            <a:ext cx="3643338" cy="3929090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endParaRPr lang="es-PE" sz="4300" dirty="0" smtClean="0"/>
          </a:p>
          <a:p>
            <a:pPr>
              <a:buNone/>
            </a:pPr>
            <a:r>
              <a:rPr lang="es-PE" sz="4400" dirty="0" smtClean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es-PE" sz="9600" dirty="0" smtClean="0">
                <a:solidFill>
                  <a:schemeClr val="tx1"/>
                </a:solidFill>
                <a:latin typeface="Comic Sans MS" pitchFamily="66" charset="0"/>
              </a:rPr>
              <a:t>Los medios de comunicación son instrumentos utilizados para el favorecimiento de las personas es decir los utilizan para obtener información y mantenerse informados de cosas de suma importancia.</a:t>
            </a:r>
          </a:p>
          <a:p>
            <a:endParaRPr lang="es-PE" sz="4400" dirty="0" smtClean="0"/>
          </a:p>
          <a:p>
            <a:endParaRPr lang="es-PE" sz="2000" dirty="0" smtClean="0">
              <a:hlinkClick r:id="rId2"/>
            </a:endParaRPr>
          </a:p>
          <a:p>
            <a:endParaRPr lang="es-PE" sz="2000" dirty="0" smtClean="0"/>
          </a:p>
          <a:p>
            <a:pPr>
              <a:buNone/>
            </a:pPr>
            <a:r>
              <a:rPr lang="es-PE" dirty="0" smtClean="0"/>
              <a:t> </a:t>
            </a:r>
          </a:p>
          <a:p>
            <a:endParaRPr lang="es-PE" dirty="0"/>
          </a:p>
        </p:txBody>
      </p:sp>
      <p:pic>
        <p:nvPicPr>
          <p:cNvPr id="7170" name="Picture 2" descr="http://t3.gstatic.com/images?q=tbn:ANd9GcSQYU9y8_t_f1RvRjZtDZ2xDmjcNoz4zOG5QmFTPDNliLcWIk_a"/>
          <p:cNvPicPr>
            <a:picLocks noChangeAspect="1" noChangeArrowheads="1"/>
          </p:cNvPicPr>
          <p:nvPr/>
        </p:nvPicPr>
        <p:blipFill>
          <a:blip r:embed="rId3"/>
          <a:srcRect l="4000" t="3964" r="4000" b="10800"/>
          <a:stretch>
            <a:fillRect/>
          </a:stretch>
        </p:blipFill>
        <p:spPr bwMode="auto">
          <a:xfrm>
            <a:off x="5000628" y="2571744"/>
            <a:ext cx="3591836" cy="3357586"/>
          </a:xfrm>
          <a:prstGeom prst="ellipse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ransition advClick="0" advTm="10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9916"/>
          </a:xfrm>
        </p:spPr>
        <p:txBody>
          <a:bodyPr>
            <a:normAutofit fontScale="90000"/>
          </a:bodyPr>
          <a:lstStyle/>
          <a:p>
            <a:r>
              <a:rPr lang="es-PE" dirty="0" smtClean="0">
                <a:hlinkClick r:id="rId3"/>
              </a:rPr>
              <a:t/>
            </a:r>
            <a:br>
              <a:rPr lang="es-PE" dirty="0" smtClean="0">
                <a:hlinkClick r:id="rId3"/>
              </a:rPr>
            </a:br>
            <a:r>
              <a:rPr lang="es-PE" sz="3600" b="1" i="1" dirty="0">
                <a:solidFill>
                  <a:srgbClr val="CC99FF"/>
                </a:solidFill>
                <a:latin typeface="Georgia" pitchFamily="18" charset="0"/>
              </a:rPr>
              <a:t>¿</a:t>
            </a:r>
            <a:r>
              <a:rPr lang="es-PE" sz="3100" b="1" i="1" dirty="0">
                <a:solidFill>
                  <a:srgbClr val="CC99FF"/>
                </a:solidFill>
                <a:latin typeface="Georgia" pitchFamily="18" charset="0"/>
              </a:rPr>
              <a:t>EN QUE LES INFLUYEN ESTOS MEDIOS?</a:t>
            </a:r>
            <a:r>
              <a:rPr lang="es-PE" sz="1800" dirty="0" smtClean="0"/>
              <a:t/>
            </a:r>
            <a:br>
              <a:rPr lang="es-PE" sz="1800" dirty="0" smtClean="0"/>
            </a:br>
            <a:r>
              <a:rPr lang="es-PE" sz="2000" dirty="0" smtClean="0"/>
              <a:t> </a:t>
            </a:r>
            <a:br>
              <a:rPr lang="es-PE" sz="2000" dirty="0" smtClean="0"/>
            </a:br>
            <a:r>
              <a:rPr lang="es-PE" sz="2000" dirty="0" smtClean="0"/>
              <a:t> Influyen mucho ya que al ver o buscar información esta contiene casos de interés que te hacen querer ser como esas o esos modelos de revistas o anuncios y empiezas con dietas etc.</a:t>
            </a:r>
            <a:r>
              <a:rPr lang="es-PE" dirty="0" smtClean="0"/>
              <a:t/>
            </a:r>
            <a:br>
              <a:rPr lang="es-PE" dirty="0" smtClean="0"/>
            </a:br>
            <a:endParaRPr lang="es-P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3840171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s-PE" sz="3500" dirty="0" smtClean="0">
                <a:solidFill>
                  <a:srgbClr val="FF00FF"/>
                </a:solidFill>
                <a:latin typeface="Kristen ITC" pitchFamily="66" charset="0"/>
              </a:rPr>
              <a:t>¿En </a:t>
            </a:r>
            <a:r>
              <a:rPr lang="es-PE" sz="3500" dirty="0">
                <a:solidFill>
                  <a:srgbClr val="FF00FF"/>
                </a:solidFill>
                <a:latin typeface="Kristen ITC" pitchFamily="66" charset="0"/>
              </a:rPr>
              <a:t>qué les benefician estos medios?</a:t>
            </a:r>
          </a:p>
          <a:p>
            <a:pPr marL="0" indent="0" algn="ctr">
              <a:buNone/>
            </a:pPr>
            <a:r>
              <a:rPr lang="es-PE" sz="3500" dirty="0">
                <a:solidFill>
                  <a:srgbClr val="FF00FF"/>
                </a:solidFill>
                <a:latin typeface="Kristen ITC" pitchFamily="66" charset="0"/>
              </a:rPr>
              <a:t> </a:t>
            </a:r>
          </a:p>
          <a:p>
            <a:r>
              <a:rPr lang="es-PE" sz="2600" dirty="0">
                <a:latin typeface="Comic Sans MS" pitchFamily="66" charset="0"/>
              </a:rPr>
              <a:t>Les sirve mucho ya que en ellos se encuentra información de suma importancia e interés</a:t>
            </a:r>
          </a:p>
          <a:p>
            <a:endParaRPr lang="es-PE" sz="2400" dirty="0" smtClean="0"/>
          </a:p>
          <a:p>
            <a:pPr>
              <a:buNone/>
            </a:pPr>
            <a:r>
              <a:rPr lang="es-PE" sz="3500" dirty="0" smtClean="0">
                <a:solidFill>
                  <a:srgbClr val="FF00FF"/>
                </a:solidFill>
                <a:latin typeface="Kristen ITC" pitchFamily="66" charset="0"/>
              </a:rPr>
              <a:t>       ¿Porqué </a:t>
            </a:r>
            <a:r>
              <a:rPr lang="es-PE" sz="3500" dirty="0">
                <a:solidFill>
                  <a:srgbClr val="FF00FF"/>
                </a:solidFill>
                <a:latin typeface="Kristen ITC" pitchFamily="66" charset="0"/>
              </a:rPr>
              <a:t>se les hace entretenido?</a:t>
            </a:r>
          </a:p>
          <a:p>
            <a:pPr>
              <a:buNone/>
            </a:pPr>
            <a:r>
              <a:rPr lang="es-PE" sz="2400" dirty="0" smtClean="0"/>
              <a:t> </a:t>
            </a:r>
          </a:p>
          <a:p>
            <a:r>
              <a:rPr lang="es-PE" sz="2600" dirty="0">
                <a:latin typeface="Comic Sans MS" pitchFamily="66" charset="0"/>
              </a:rPr>
              <a:t>A los jóvenes y adolescentes se les hace entretenido ya que en ellos encuentran imágenes o videos de manera graciosa o excitante para ellos o ellas.</a:t>
            </a:r>
          </a:p>
          <a:p>
            <a:pPr>
              <a:buNone/>
            </a:pPr>
            <a:r>
              <a:rPr lang="es-PE" sz="2400" b="1" dirty="0"/>
              <a:t> </a:t>
            </a:r>
            <a:endParaRPr lang="es-PE" sz="2400" dirty="0"/>
          </a:p>
          <a:p>
            <a:endParaRPr lang="es-PE" sz="2400" dirty="0"/>
          </a:p>
          <a:p>
            <a:endParaRPr lang="es-PE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142852"/>
            <a:ext cx="5643570" cy="6429420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es-PE" sz="6700" dirty="0" smtClean="0">
                <a:solidFill>
                  <a:srgbClr val="FF00FF"/>
                </a:solidFill>
                <a:latin typeface="Kristen ITC" pitchFamily="66" charset="0"/>
              </a:rPr>
              <a:t>Los Medios de Comunicación</a:t>
            </a:r>
            <a:endParaRPr lang="es-PE" sz="5100" dirty="0" smtClean="0">
              <a:solidFill>
                <a:srgbClr val="FF00FF"/>
              </a:solidFill>
              <a:latin typeface="Kristen ITC" pitchFamily="66" charset="0"/>
            </a:endParaRPr>
          </a:p>
          <a:p>
            <a:pPr>
              <a:buNone/>
            </a:pPr>
            <a:endParaRPr lang="es-PE" sz="3400" dirty="0" smtClean="0"/>
          </a:p>
          <a:p>
            <a:pPr>
              <a:buNone/>
            </a:pPr>
            <a:r>
              <a:rPr lang="es-PE" sz="3400" dirty="0" smtClean="0">
                <a:solidFill>
                  <a:srgbClr val="CC66FF"/>
                </a:solidFill>
                <a:latin typeface="Comic Sans MS" pitchFamily="66" charset="0"/>
              </a:rPr>
              <a:t>S</a:t>
            </a:r>
            <a:r>
              <a:rPr lang="es-PE" sz="3400" dirty="0" smtClean="0">
                <a:solidFill>
                  <a:srgbClr val="CC66FF"/>
                </a:solidFill>
                <a:latin typeface="Comic Sans MS" pitchFamily="66" charset="0"/>
              </a:rPr>
              <a:t>on instrumentos en constante evolución. Muy probablemente </a:t>
            </a:r>
            <a:r>
              <a:rPr lang="es-PE" sz="3400" dirty="0">
                <a:solidFill>
                  <a:srgbClr val="CC66FF"/>
                </a:solidFill>
                <a:latin typeface="Comic Sans MS" pitchFamily="66" charset="0"/>
              </a:rPr>
              <a:t>la </a:t>
            </a:r>
            <a:r>
              <a:rPr lang="es-PE" sz="3400" dirty="0" smtClean="0">
                <a:solidFill>
                  <a:srgbClr val="CC66FF"/>
                </a:solidFill>
                <a:latin typeface="Comic Sans MS" pitchFamily="66" charset="0"/>
              </a:rPr>
              <a:t>primera </a:t>
            </a:r>
            <a:r>
              <a:rPr lang="es-PE" sz="3400" dirty="0">
                <a:solidFill>
                  <a:srgbClr val="CC66FF"/>
                </a:solidFill>
                <a:latin typeface="Comic Sans MS" pitchFamily="66" charset="0"/>
              </a:rPr>
              <a:t>forma de comunicarse entre humanos fue la </a:t>
            </a:r>
            <a:r>
              <a:rPr lang="es-PE" sz="3400" dirty="0" smtClean="0">
                <a:solidFill>
                  <a:srgbClr val="CC66FF"/>
                </a:solidFill>
                <a:latin typeface="Comic Sans MS" pitchFamily="66" charset="0"/>
              </a:rPr>
              <a:t>de los</a:t>
            </a:r>
            <a:r>
              <a:rPr lang="es-PE" sz="3400" dirty="0">
                <a:solidFill>
                  <a:srgbClr val="CC66FF"/>
                </a:solidFill>
                <a:latin typeface="Comic Sans MS" pitchFamily="66" charset="0"/>
              </a:rPr>
              <a:t> </a:t>
            </a:r>
            <a:r>
              <a:rPr lang="es-PE" sz="3400" dirty="0" smtClean="0">
                <a:solidFill>
                  <a:srgbClr val="CC66FF"/>
                </a:solidFill>
                <a:latin typeface="Comic Sans MS" pitchFamily="66" charset="0"/>
              </a:rPr>
              <a:t>signos </a:t>
            </a:r>
            <a:r>
              <a:rPr lang="es-PE" sz="3400" dirty="0" smtClean="0">
                <a:solidFill>
                  <a:srgbClr val="CC66FF"/>
                </a:solidFill>
                <a:latin typeface="Comic Sans MS" pitchFamily="66" charset="0"/>
              </a:rPr>
              <a:t>señales </a:t>
            </a:r>
            <a:r>
              <a:rPr lang="es-PE" sz="3400" dirty="0">
                <a:solidFill>
                  <a:srgbClr val="CC66FF"/>
                </a:solidFill>
                <a:latin typeface="Comic Sans MS" pitchFamily="66" charset="0"/>
              </a:rPr>
              <a:t>empleados en la </a:t>
            </a:r>
            <a:r>
              <a:rPr lang="es-PE" sz="3400" dirty="0" smtClean="0">
                <a:solidFill>
                  <a:srgbClr val="CC66FF"/>
                </a:solidFill>
                <a:latin typeface="Comic Sans MS" pitchFamily="66" charset="0"/>
              </a:rPr>
              <a:t>prehistoria,</a:t>
            </a:r>
            <a:r>
              <a:rPr lang="es-PE" sz="3400" baseline="30000" dirty="0" smtClean="0">
                <a:solidFill>
                  <a:srgbClr val="CC66FF"/>
                </a:solidFill>
                <a:latin typeface="Comic Sans MS" pitchFamily="66" charset="0"/>
              </a:rPr>
              <a:t> </a:t>
            </a:r>
            <a:r>
              <a:rPr lang="es-PE" sz="3400" dirty="0" smtClean="0">
                <a:solidFill>
                  <a:srgbClr val="CC66FF"/>
                </a:solidFill>
                <a:latin typeface="Comic Sans MS" pitchFamily="66" charset="0"/>
              </a:rPr>
              <a:t>cuyo </a:t>
            </a:r>
            <a:r>
              <a:rPr lang="es-PE" sz="3400" dirty="0">
                <a:solidFill>
                  <a:srgbClr val="CC66FF"/>
                </a:solidFill>
                <a:latin typeface="Comic Sans MS" pitchFamily="66" charset="0"/>
              </a:rPr>
              <a:t>reflejo en la </a:t>
            </a:r>
            <a:r>
              <a:rPr lang="es-PE" sz="3400" dirty="0" smtClean="0">
                <a:solidFill>
                  <a:srgbClr val="CC66FF"/>
                </a:solidFill>
                <a:latin typeface="Comic Sans MS" pitchFamily="66" charset="0"/>
              </a:rPr>
              <a:t>cultura </a:t>
            </a:r>
            <a:r>
              <a:rPr lang="es-PE" sz="3400" dirty="0" smtClean="0">
                <a:solidFill>
                  <a:srgbClr val="CC66FF"/>
                </a:solidFill>
                <a:latin typeface="Comic Sans MS" pitchFamily="66" charset="0"/>
              </a:rPr>
              <a:t>material </a:t>
            </a:r>
            <a:r>
              <a:rPr lang="es-PE" sz="3400" dirty="0" smtClean="0">
                <a:solidFill>
                  <a:srgbClr val="CC66FF"/>
                </a:solidFill>
                <a:latin typeface="Comic Sans MS" pitchFamily="66" charset="0"/>
              </a:rPr>
              <a:t>son las </a:t>
            </a:r>
            <a:r>
              <a:rPr lang="es-PE" sz="3400" dirty="0">
                <a:solidFill>
                  <a:srgbClr val="CC66FF"/>
                </a:solidFill>
                <a:latin typeface="Comic Sans MS" pitchFamily="66" charset="0"/>
              </a:rPr>
              <a:t>distintas manifestaciones del </a:t>
            </a:r>
            <a:r>
              <a:rPr lang="es-PE" sz="3400" dirty="0" smtClean="0">
                <a:solidFill>
                  <a:srgbClr val="CC66FF"/>
                </a:solidFill>
                <a:latin typeface="Comic Sans MS" pitchFamily="66" charset="0"/>
              </a:rPr>
              <a:t>arte </a:t>
            </a:r>
            <a:r>
              <a:rPr lang="es-PE" sz="3400" dirty="0" smtClean="0">
                <a:solidFill>
                  <a:srgbClr val="CC66FF"/>
                </a:solidFill>
                <a:latin typeface="Comic Sans MS" pitchFamily="66" charset="0"/>
              </a:rPr>
              <a:t>prehistórico. La aparición </a:t>
            </a:r>
            <a:r>
              <a:rPr lang="es-PE" sz="3400" dirty="0">
                <a:solidFill>
                  <a:srgbClr val="CC66FF"/>
                </a:solidFill>
                <a:latin typeface="Comic Sans MS" pitchFamily="66" charset="0"/>
              </a:rPr>
              <a:t>de la </a:t>
            </a:r>
            <a:r>
              <a:rPr lang="es-PE" sz="3400" dirty="0" smtClean="0">
                <a:solidFill>
                  <a:srgbClr val="CC66FF"/>
                </a:solidFill>
                <a:latin typeface="Comic Sans MS" pitchFamily="66" charset="0"/>
              </a:rPr>
              <a:t>escritura se </a:t>
            </a:r>
            <a:r>
              <a:rPr lang="es-PE" sz="3400" dirty="0">
                <a:solidFill>
                  <a:srgbClr val="CC66FF"/>
                </a:solidFill>
                <a:latin typeface="Comic Sans MS" pitchFamily="66" charset="0"/>
              </a:rPr>
              <a:t>toma como hito de inicio de </a:t>
            </a:r>
            <a:r>
              <a:rPr lang="es-PE" sz="3400" dirty="0" smtClean="0">
                <a:solidFill>
                  <a:srgbClr val="CC66FF"/>
                </a:solidFill>
                <a:latin typeface="Comic Sans MS" pitchFamily="66" charset="0"/>
              </a:rPr>
              <a:t>la historia. </a:t>
            </a:r>
            <a:r>
              <a:rPr lang="es-PE" sz="3400" dirty="0">
                <a:solidFill>
                  <a:srgbClr val="CC66FF"/>
                </a:solidFill>
                <a:latin typeface="Comic Sans MS" pitchFamily="66" charset="0"/>
              </a:rPr>
              <a:t>A </a:t>
            </a:r>
            <a:r>
              <a:rPr lang="es-PE" sz="3400" dirty="0" smtClean="0">
                <a:solidFill>
                  <a:srgbClr val="CC66FF"/>
                </a:solidFill>
                <a:latin typeface="Comic Sans MS" pitchFamily="66" charset="0"/>
              </a:rPr>
              <a:t>partir </a:t>
            </a:r>
            <a:r>
              <a:rPr lang="es-PE" sz="3400" dirty="0">
                <a:solidFill>
                  <a:srgbClr val="CC66FF"/>
                </a:solidFill>
                <a:latin typeface="Comic Sans MS" pitchFamily="66" charset="0"/>
              </a:rPr>
              <a:t>de ese momento, los cambios económicos y sociales fueron </a:t>
            </a:r>
            <a:r>
              <a:rPr lang="es-PE" sz="3400" dirty="0" smtClean="0">
                <a:solidFill>
                  <a:srgbClr val="CC66FF"/>
                </a:solidFill>
                <a:latin typeface="Comic Sans MS" pitchFamily="66" charset="0"/>
              </a:rPr>
              <a:t>impulsando </a:t>
            </a:r>
            <a:r>
              <a:rPr lang="es-PE" sz="3400" dirty="0">
                <a:solidFill>
                  <a:srgbClr val="CC66FF"/>
                </a:solidFill>
                <a:latin typeface="Comic Sans MS" pitchFamily="66" charset="0"/>
              </a:rPr>
              <a:t>el nacimiento y desarrollo de distintos medios de </a:t>
            </a:r>
            <a:r>
              <a:rPr lang="es-PE" sz="3400" dirty="0" smtClean="0">
                <a:solidFill>
                  <a:srgbClr val="CC66FF"/>
                </a:solidFill>
                <a:latin typeface="Comic Sans MS" pitchFamily="66" charset="0"/>
              </a:rPr>
              <a:t>comunicación</a:t>
            </a:r>
            <a:r>
              <a:rPr lang="es-PE" sz="3400" dirty="0">
                <a:solidFill>
                  <a:srgbClr val="CC66FF"/>
                </a:solidFill>
                <a:latin typeface="Comic Sans MS" pitchFamily="66" charset="0"/>
              </a:rPr>
              <a:t>, desde los vinculados a la escritura y su </a:t>
            </a:r>
            <a:r>
              <a:rPr lang="es-PE" sz="3400" dirty="0" smtClean="0">
                <a:solidFill>
                  <a:srgbClr val="CC66FF"/>
                </a:solidFill>
                <a:latin typeface="Comic Sans MS" pitchFamily="66" charset="0"/>
              </a:rPr>
              <a:t>mecanización </a:t>
            </a:r>
            <a:r>
              <a:rPr lang="es-PE" sz="3400" dirty="0" smtClean="0">
                <a:solidFill>
                  <a:srgbClr val="CC66FF"/>
                </a:solidFill>
                <a:latin typeface="Comic Sans MS" pitchFamily="66" charset="0"/>
              </a:rPr>
              <a:t>(hasta los medios audiovisuales ligados </a:t>
            </a:r>
            <a:r>
              <a:rPr lang="es-PE" sz="3400" dirty="0" smtClean="0">
                <a:solidFill>
                  <a:srgbClr val="CC66FF"/>
                </a:solidFill>
                <a:latin typeface="Comic Sans MS" pitchFamily="66" charset="0"/>
              </a:rPr>
              <a:t>a </a:t>
            </a:r>
            <a:r>
              <a:rPr lang="es-PE" sz="3400" dirty="0">
                <a:solidFill>
                  <a:srgbClr val="CC66FF"/>
                </a:solidFill>
                <a:latin typeface="Comic Sans MS" pitchFamily="66" charset="0"/>
              </a:rPr>
              <a:t>la </a:t>
            </a:r>
            <a:r>
              <a:rPr lang="es-PE" sz="3400" dirty="0" smtClean="0">
                <a:solidFill>
                  <a:srgbClr val="CC66FF"/>
                </a:solidFill>
                <a:latin typeface="Comic Sans MS" pitchFamily="66" charset="0"/>
              </a:rPr>
              <a:t>era de la imprenta siglo xv) electricidad (primera </a:t>
            </a:r>
            <a:r>
              <a:rPr lang="es-PE" sz="3400" dirty="0">
                <a:solidFill>
                  <a:srgbClr val="CC66FF"/>
                </a:solidFill>
                <a:latin typeface="Comic Sans MS" pitchFamily="66" charset="0"/>
              </a:rPr>
              <a:t>mitad </a:t>
            </a:r>
            <a:r>
              <a:rPr lang="es-PE" sz="3400" dirty="0" smtClean="0">
                <a:solidFill>
                  <a:srgbClr val="CC66FF"/>
                </a:solidFill>
                <a:latin typeface="Comic Sans MS" pitchFamily="66" charset="0"/>
              </a:rPr>
              <a:t>del siglo xx )y </a:t>
            </a:r>
            <a:r>
              <a:rPr lang="es-PE" sz="3400" dirty="0">
                <a:solidFill>
                  <a:srgbClr val="CC66FF"/>
                </a:solidFill>
                <a:latin typeface="Comic Sans MS" pitchFamily="66" charset="0"/>
              </a:rPr>
              <a:t>a la revolución </a:t>
            </a:r>
            <a:r>
              <a:rPr lang="es-PE" sz="3400" dirty="0" smtClean="0">
                <a:solidFill>
                  <a:srgbClr val="CC66FF"/>
                </a:solidFill>
                <a:latin typeface="Comic Sans MS" pitchFamily="66" charset="0"/>
              </a:rPr>
              <a:t>de </a:t>
            </a:r>
            <a:r>
              <a:rPr lang="es-PE" sz="3400" dirty="0" smtClean="0">
                <a:solidFill>
                  <a:srgbClr val="CC66FF"/>
                </a:solidFill>
                <a:latin typeface="Comic Sans MS" pitchFamily="66" charset="0"/>
              </a:rPr>
              <a:t>la informática las</a:t>
            </a:r>
            <a:r>
              <a:rPr lang="es-PE" sz="3400" dirty="0">
                <a:solidFill>
                  <a:srgbClr val="CC66FF"/>
                </a:solidFill>
                <a:latin typeface="Comic Sans MS" pitchFamily="66" charset="0"/>
              </a:rPr>
              <a:t> </a:t>
            </a:r>
            <a:r>
              <a:rPr lang="es-PE" sz="3400" dirty="0" smtClean="0">
                <a:solidFill>
                  <a:srgbClr val="CC66FF"/>
                </a:solidFill>
                <a:latin typeface="Comic Sans MS" pitchFamily="66" charset="0"/>
              </a:rPr>
              <a:t>), </a:t>
            </a:r>
            <a:r>
              <a:rPr lang="es-PE" sz="3400" dirty="0">
                <a:solidFill>
                  <a:srgbClr val="CC66FF"/>
                </a:solidFill>
                <a:latin typeface="Comic Sans MS" pitchFamily="66" charset="0"/>
              </a:rPr>
              <a:t>cada uno de ellos esenciales </a:t>
            </a:r>
            <a:r>
              <a:rPr lang="es-PE" sz="3400" dirty="0" smtClean="0">
                <a:solidFill>
                  <a:srgbClr val="CC66FF"/>
                </a:solidFill>
                <a:latin typeface="Comic Sans MS" pitchFamily="66" charset="0"/>
              </a:rPr>
              <a:t>para </a:t>
            </a:r>
            <a:r>
              <a:rPr lang="es-PE" sz="3400" dirty="0">
                <a:solidFill>
                  <a:srgbClr val="CC66FF"/>
                </a:solidFill>
                <a:latin typeface="Comic Sans MS" pitchFamily="66" charset="0"/>
              </a:rPr>
              <a:t>las distintas fases </a:t>
            </a:r>
            <a:r>
              <a:rPr lang="es-PE" sz="3400" dirty="0" smtClean="0">
                <a:solidFill>
                  <a:srgbClr val="CC66FF"/>
                </a:solidFill>
                <a:latin typeface="Comic Sans MS" pitchFamily="66" charset="0"/>
              </a:rPr>
              <a:t>del </a:t>
            </a:r>
            <a:r>
              <a:rPr lang="es-PE" sz="3400" dirty="0">
                <a:solidFill>
                  <a:srgbClr val="CC66FF"/>
                </a:solidFill>
                <a:latin typeface="Comic Sans MS" pitchFamily="66" charset="0"/>
              </a:rPr>
              <a:t>denominado proceso de </a:t>
            </a:r>
            <a:r>
              <a:rPr lang="es-PE" sz="3400" dirty="0" smtClean="0">
                <a:solidFill>
                  <a:srgbClr val="CC66FF"/>
                </a:solidFill>
                <a:latin typeface="Comic Sans MS" pitchFamily="66" charset="0"/>
              </a:rPr>
              <a:t>globalización.</a:t>
            </a:r>
            <a:endParaRPr lang="es-PE" sz="3400" dirty="0">
              <a:solidFill>
                <a:srgbClr val="CC66FF"/>
              </a:solidFill>
              <a:latin typeface="Comic Sans MS" pitchFamily="66" charset="0"/>
            </a:endParaRPr>
          </a:p>
        </p:txBody>
      </p:sp>
      <p:pic>
        <p:nvPicPr>
          <p:cNvPr id="5122" name="Picture 2" descr="http://t0.gstatic.com/images?q=tbn:ANd9GcRK1Y8_grBlT8g1__fC3-Ob4VCQIDABbaxJ_3osx601azQkr49ko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2000240"/>
            <a:ext cx="3137931" cy="2857520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s-PE" dirty="0">
                <a:solidFill>
                  <a:srgbClr val="FF00FF"/>
                </a:solidFill>
                <a:latin typeface="Kristen ITC" pitchFamily="66" charset="0"/>
              </a:rPr>
              <a:t>Tipos de Medios de Comunicación</a:t>
            </a:r>
            <a:r>
              <a:rPr lang="es-PE" dirty="0">
                <a:latin typeface="Kristen ITC" pitchFamily="66" charset="0"/>
              </a:rPr>
              <a:t>:</a:t>
            </a:r>
          </a:p>
          <a:p>
            <a:pPr>
              <a:buNone/>
            </a:pPr>
            <a:r>
              <a:rPr lang="es-PE" dirty="0">
                <a:solidFill>
                  <a:srgbClr val="CC66FF"/>
                </a:solidFill>
                <a:latin typeface="Comic Sans MS" pitchFamily="66" charset="0"/>
              </a:rPr>
              <a:t>En primer lugar, cabe señalar que </a:t>
            </a:r>
            <a:r>
              <a:rPr lang="es-PE" dirty="0" smtClean="0">
                <a:solidFill>
                  <a:srgbClr val="CC66FF"/>
                </a:solidFill>
                <a:latin typeface="Comic Sans MS" pitchFamily="66" charset="0"/>
              </a:rPr>
              <a:t>los medios </a:t>
            </a:r>
            <a:r>
              <a:rPr lang="es-PE" dirty="0">
                <a:solidFill>
                  <a:srgbClr val="CC66FF"/>
                </a:solidFill>
                <a:latin typeface="Comic Sans MS" pitchFamily="66" charset="0"/>
              </a:rPr>
              <a:t>de comunicación se dividen, de forma general, en tres grandes grupos (según los tipos de medios de comunicación que engloban):</a:t>
            </a:r>
          </a:p>
          <a:p>
            <a:r>
              <a:rPr lang="es-PE" dirty="0">
                <a:solidFill>
                  <a:srgbClr val="CC66FF"/>
                </a:solidFill>
                <a:latin typeface="Comic Sans MS" pitchFamily="66" charset="0"/>
              </a:rPr>
              <a:t> </a:t>
            </a:r>
            <a:r>
              <a:rPr lang="es-PE" dirty="0" smtClean="0">
                <a:solidFill>
                  <a:srgbClr val="CC66FF"/>
                </a:solidFill>
                <a:latin typeface="Comic Sans MS" pitchFamily="66" charset="0"/>
              </a:rPr>
              <a:t>Medios Masivos</a:t>
            </a:r>
          </a:p>
          <a:p>
            <a:r>
              <a:rPr lang="es-PE" dirty="0" smtClean="0">
                <a:solidFill>
                  <a:srgbClr val="CC66FF"/>
                </a:solidFill>
                <a:latin typeface="Comic Sans MS" pitchFamily="66" charset="0"/>
              </a:rPr>
              <a:t> </a:t>
            </a:r>
            <a:r>
              <a:rPr lang="es-PE" dirty="0" smtClean="0">
                <a:solidFill>
                  <a:srgbClr val="CC66FF"/>
                </a:solidFill>
                <a:latin typeface="Comic Sans MS" pitchFamily="66" charset="0"/>
              </a:rPr>
              <a:t>Medios </a:t>
            </a:r>
            <a:r>
              <a:rPr lang="es-PE" dirty="0">
                <a:solidFill>
                  <a:srgbClr val="CC66FF"/>
                </a:solidFill>
                <a:latin typeface="Comic Sans MS" pitchFamily="66" charset="0"/>
              </a:rPr>
              <a:t>Auxiliares o </a:t>
            </a:r>
            <a:r>
              <a:rPr lang="es-PE" dirty="0" smtClean="0">
                <a:solidFill>
                  <a:srgbClr val="CC66FF"/>
                </a:solidFill>
                <a:latin typeface="Comic Sans MS" pitchFamily="66" charset="0"/>
              </a:rPr>
              <a:t>Complementarios</a:t>
            </a:r>
          </a:p>
          <a:p>
            <a:r>
              <a:rPr lang="es-PE" dirty="0" smtClean="0">
                <a:solidFill>
                  <a:srgbClr val="CC66FF"/>
                </a:solidFill>
                <a:latin typeface="Comic Sans MS" pitchFamily="66" charset="0"/>
              </a:rPr>
              <a:t> </a:t>
            </a:r>
            <a:r>
              <a:rPr lang="es-PE" dirty="0" smtClean="0">
                <a:solidFill>
                  <a:srgbClr val="CC66FF"/>
                </a:solidFill>
                <a:latin typeface="Comic Sans MS" pitchFamily="66" charset="0"/>
              </a:rPr>
              <a:t>Medios </a:t>
            </a:r>
            <a:r>
              <a:rPr lang="es-PE" dirty="0" smtClean="0">
                <a:solidFill>
                  <a:srgbClr val="CC66FF"/>
                </a:solidFill>
                <a:latin typeface="Comic Sans MS" pitchFamily="66" charset="0"/>
              </a:rPr>
              <a:t>Alternativos</a:t>
            </a:r>
          </a:p>
          <a:p>
            <a:endParaRPr lang="es-PE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PE" sz="4000" dirty="0">
                <a:solidFill>
                  <a:srgbClr val="FF00FF"/>
                </a:solidFill>
                <a:latin typeface="Kristen ITC" pitchFamily="66" charset="0"/>
              </a:rPr>
              <a:t>Medios Masivos:</a:t>
            </a:r>
            <a:r>
              <a:rPr lang="es-PE" sz="4000" dirty="0"/>
              <a:t> </a:t>
            </a:r>
            <a:r>
              <a:rPr lang="es-PE" dirty="0">
                <a:solidFill>
                  <a:srgbClr val="CC66FF"/>
                </a:solidFill>
                <a:latin typeface="Comic Sans MS" pitchFamily="66" charset="0"/>
              </a:rPr>
              <a:t>Dentro de este grupo se encuentran los siguientes tipos de medios de comunicación</a:t>
            </a:r>
            <a:r>
              <a:rPr lang="es-PE" sz="4400" dirty="0" smtClean="0"/>
              <a:t>:</a:t>
            </a:r>
          </a:p>
          <a:p>
            <a:endParaRPr lang="es-PE" sz="1700" dirty="0"/>
          </a:p>
        </p:txBody>
      </p:sp>
      <p:pic>
        <p:nvPicPr>
          <p:cNvPr id="4" name="Picture 2" descr="http://t2.gstatic.com/images?q=tbn:ANd9GcRTbkT5MND6mIQz6ZMY3AGVPtnnTLlOaqRnsMgT1-DwCxSdVcEkQ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077595">
            <a:off x="4500562" y="4000504"/>
            <a:ext cx="2814641" cy="2397658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1"/>
            <a:ext cx="8429684" cy="6572271"/>
          </a:xfrm>
        </p:spPr>
        <p:txBody>
          <a:bodyPr>
            <a:normAutofit/>
          </a:bodyPr>
          <a:lstStyle/>
          <a:p>
            <a:endParaRPr lang="es-PE" sz="2100" dirty="0" smtClean="0"/>
          </a:p>
          <a:p>
            <a:endParaRPr lang="es-PE" sz="2100" dirty="0"/>
          </a:p>
          <a:p>
            <a:pPr>
              <a:buNone/>
            </a:pPr>
            <a:r>
              <a:rPr lang="es-PE" dirty="0" smtClean="0"/>
              <a:t> </a:t>
            </a:r>
            <a:r>
              <a:rPr lang="es-PE" sz="4000" dirty="0" smtClean="0">
                <a:solidFill>
                  <a:srgbClr val="FF00FF"/>
                </a:solidFill>
                <a:latin typeface="Kristen ITC" pitchFamily="66" charset="0"/>
              </a:rPr>
              <a:t>Televisión:</a:t>
            </a:r>
            <a:r>
              <a:rPr lang="es-PE" dirty="0" smtClean="0">
                <a:solidFill>
                  <a:srgbClr val="FF00FF"/>
                </a:solidFill>
              </a:rPr>
              <a:t> </a:t>
            </a:r>
            <a:r>
              <a:rPr lang="es-PE" dirty="0" smtClean="0">
                <a:solidFill>
                  <a:srgbClr val="00B0F0"/>
                </a:solidFill>
                <a:latin typeface="Comic Sans MS" pitchFamily="66" charset="0"/>
              </a:rPr>
              <a:t>Es </a:t>
            </a:r>
            <a:r>
              <a:rPr lang="es-PE" dirty="0" smtClean="0">
                <a:solidFill>
                  <a:srgbClr val="00B0F0"/>
                </a:solidFill>
                <a:latin typeface="Comic Sans MS" pitchFamily="66" charset="0"/>
              </a:rPr>
              <a:t>un medio audiovisual masivo que permite a los publicistas desplegar toda su </a:t>
            </a:r>
            <a:r>
              <a:rPr lang="es-PE" dirty="0" smtClean="0">
                <a:solidFill>
                  <a:srgbClr val="00B0F0"/>
                </a:solidFill>
                <a:latin typeface="Comic Sans MS" pitchFamily="66" charset="0"/>
              </a:rPr>
              <a:t>creatividad </a:t>
            </a:r>
            <a:r>
              <a:rPr lang="es-PE" dirty="0" smtClean="0">
                <a:solidFill>
                  <a:srgbClr val="00B0F0"/>
                </a:solidFill>
                <a:latin typeface="Comic Sans MS" pitchFamily="66" charset="0"/>
              </a:rPr>
              <a:t>porque pueden combinar imagen, sonido y movimiento. Según Lamb, Hair y McDaniel,</a:t>
            </a:r>
          </a:p>
          <a:p>
            <a:endParaRPr lang="es-PE" dirty="0"/>
          </a:p>
        </p:txBody>
      </p:sp>
      <p:pic>
        <p:nvPicPr>
          <p:cNvPr id="2052" name="Picture 4" descr="http://t1.gstatic.com/images?q=tbn:ANd9GcQq0hsu2vRbXdH3TNzGoxWhdeD4n7DZ-8rCC2FQbY_96B6Tpn-Bx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3786190"/>
            <a:ext cx="2433639" cy="2256078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 -0.04662  0.028 -0.08259  0.062 -0.08259  C 0.097 -0.08259  0.125 -0.04662  0.125 0  C 0.125 0.04662  0.153 0.08259  0.188 0.08259  C 0.222 0.08259  0.25 0.04662 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83188"/>
          </a:xfrm>
        </p:spPr>
        <p:txBody>
          <a:bodyPr>
            <a:normAutofit/>
          </a:bodyPr>
          <a:lstStyle/>
          <a:p>
            <a:r>
              <a:rPr lang="es-PE" sz="4000" dirty="0" smtClean="0">
                <a:solidFill>
                  <a:srgbClr val="FF00FF"/>
                </a:solidFill>
                <a:latin typeface="Kristen ITC" pitchFamily="66" charset="0"/>
                <a:ea typeface="+mn-ea"/>
                <a:cs typeface="+mn-cs"/>
              </a:rPr>
              <a:t>Radio:</a:t>
            </a:r>
            <a:r>
              <a:rPr lang="es-PE" sz="3100" dirty="0" smtClean="0">
                <a:solidFill>
                  <a:srgbClr val="00B0F0"/>
                </a:solidFill>
                <a:latin typeface="Comic Sans MS" pitchFamily="66" charset="0"/>
              </a:rPr>
              <a:t> </a:t>
            </a:r>
            <a:r>
              <a:rPr lang="es-PE" sz="3200" dirty="0" smtClean="0">
                <a:solidFill>
                  <a:srgbClr val="00B0F0"/>
                </a:solidFill>
                <a:latin typeface="Comic Sans MS" pitchFamily="66" charset="0"/>
                <a:ea typeface="+mn-ea"/>
                <a:cs typeface="+mn-cs"/>
              </a:rPr>
              <a:t>Es un medio "solo-audio" que en la actualidad está recobrando su popularidad. Según Lamb, Hair y McDaniel, escuchar la radio ha tenido un crecimiento paralelo a la población sobre todo por su naturaleza inmediata, portátil, que engrana tan bien con un estilo de vida rápido</a:t>
            </a:r>
            <a:r>
              <a:rPr lang="es-PE" dirty="0" smtClean="0">
                <a:solidFill>
                  <a:srgbClr val="00B0F0"/>
                </a:solidFill>
                <a:latin typeface="Comic Sans MS" pitchFamily="66" charset="0"/>
              </a:rPr>
              <a:t/>
            </a:r>
            <a:br>
              <a:rPr lang="es-PE" dirty="0" smtClean="0">
                <a:solidFill>
                  <a:srgbClr val="00B0F0"/>
                </a:solidFill>
                <a:latin typeface="Comic Sans MS" pitchFamily="66" charset="0"/>
              </a:rPr>
            </a:br>
            <a:endParaRPr lang="es-PE" dirty="0">
              <a:solidFill>
                <a:srgbClr val="00B0F0"/>
              </a:solidFill>
              <a:latin typeface="Comic Sans MS" pitchFamily="66" charset="0"/>
            </a:endParaRPr>
          </a:p>
        </p:txBody>
      </p:sp>
      <p:pic>
        <p:nvPicPr>
          <p:cNvPr id="1026" name="Picture 2" descr="http://t1.gstatic.com/images?q=tbn:ANd9GcR5UGJsRd38_1oc_evFwEms1_1kdNV7Po8hDyLlCBfV-GCF979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4286256"/>
            <a:ext cx="2143125" cy="2143125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1028" name="Picture 4" descr="http://t0.gstatic.com/images?q=tbn:ANd9GcTaC3m0Z5ZhJC0xz5mi1az-ufv_jkPirYlpK65G6aqdTgflA7i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4357694"/>
            <a:ext cx="1943100" cy="1943101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0087 -0.40865 C 0.1151 -0.17762 0.02934 0.05365 -0.01111 0.1043 C -0.05156 0.15495 -0.03698 -0.06453 -0.04236 -0.10454 C -0.04774 -0.14454 -0.02569 -0.17091 -0.04392 -0.13645 C -0.06215 -0.10199 -0.13194 0.06221 -0.15139 0.10222 C -0.17083 0.14223 -0.15937 0.10291 -0.16042 0.1043 " pathEditMode="relative" ptsTypes="aaaaaA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776 -0.7345 C -0.13038 -0.361 -0.08299 0.01249 -0.06111 0.11009 C -0.03924 0.20815 -0.06979 -0.14801 -0.04635 -0.14801 C -0.02292 -0.14824 0.05608 0.07424 0.07917 0.10847 C 0.10208 0.14223 0.0842 0.05111 0.09253 0.05643 C 0.10069 0.06198 0.12292 0.12905 0.1283 0.142 " pathEditMode="relative" ptsTypes="aaaaaA">
                                      <p:cBhvr>
                                        <p:cTn id="10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s-PE" dirty="0" smtClean="0">
                <a:solidFill>
                  <a:srgbClr val="FF00FF"/>
                </a:solidFill>
                <a:latin typeface="Kristen ITC" pitchFamily="66" charset="0"/>
                <a:ea typeface="+mn-ea"/>
                <a:cs typeface="+mn-cs"/>
              </a:rPr>
              <a:t>Periódicos:</a:t>
            </a:r>
            <a:r>
              <a:rPr lang="es-PE" sz="3100" dirty="0" smtClean="0"/>
              <a:t/>
            </a:r>
            <a:br>
              <a:rPr lang="es-PE" sz="3100" dirty="0" smtClean="0"/>
            </a:br>
            <a:r>
              <a:rPr lang="es-PE" sz="3100" dirty="0" smtClean="0"/>
              <a:t> </a:t>
            </a:r>
            <a:br>
              <a:rPr lang="es-PE" sz="3100" dirty="0" smtClean="0"/>
            </a:br>
            <a:r>
              <a:rPr lang="es-PE" sz="2700" dirty="0" smtClean="0">
                <a:solidFill>
                  <a:srgbClr val="00B0F0"/>
                </a:solidFill>
                <a:latin typeface="Comic Sans MS" pitchFamily="66" charset="0"/>
              </a:rPr>
              <a:t>Son medios visuales masivos ideales para anunciantes locales. Sus principales ventajas son: </a:t>
            </a:r>
            <a:br>
              <a:rPr lang="es-PE" sz="2700" dirty="0" smtClean="0">
                <a:solidFill>
                  <a:srgbClr val="00B0F0"/>
                </a:solidFill>
                <a:latin typeface="Comic Sans MS" pitchFamily="66" charset="0"/>
              </a:rPr>
            </a:br>
            <a:r>
              <a:rPr lang="es-PE" sz="2700" dirty="0" smtClean="0">
                <a:solidFill>
                  <a:srgbClr val="00B0F0"/>
                </a:solidFill>
                <a:latin typeface="Comic Sans MS" pitchFamily="66" charset="0"/>
              </a:rPr>
              <a:t>Flexibilidad; actualidad; buena cobertura de mercados locales; aceptabilidad amplia; credibilidad alta.4 Además, son accesibles a pequeños comerciantes que deseen anunciarse. Entre sus principales limitaciones y desventajas se encuentran: Vida corta; calidad baja de reproducción; pocos lectores del mismo ejemplar físico4 y no es selectivo con relación </a:t>
            </a:r>
            <a:br>
              <a:rPr lang="es-PE" sz="2700" dirty="0" smtClean="0">
                <a:solidFill>
                  <a:srgbClr val="00B0F0"/>
                </a:solidFill>
                <a:latin typeface="Comic Sans MS" pitchFamily="66" charset="0"/>
              </a:rPr>
            </a:br>
            <a:r>
              <a:rPr lang="es-PE" sz="2700" dirty="0" smtClean="0">
                <a:solidFill>
                  <a:srgbClr val="00B0F0"/>
                </a:solidFill>
                <a:latin typeface="Comic Sans MS" pitchFamily="66" charset="0"/>
              </a:rPr>
              <a:t>a los grupos socioeconómicos</a:t>
            </a:r>
            <a:r>
              <a:rPr lang="es-PE" sz="2700" dirty="0" smtClean="0"/>
              <a:t>.</a:t>
            </a:r>
            <a:endParaRPr lang="es-PE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28596" y="3857628"/>
            <a:ext cx="6186486" cy="1681162"/>
          </a:xfrm>
        </p:spPr>
        <p:txBody>
          <a:bodyPr/>
          <a:lstStyle/>
          <a:p>
            <a:endParaRPr lang="es-PE" dirty="0" smtClean="0"/>
          </a:p>
          <a:p>
            <a:endParaRPr lang="es-PE" dirty="0"/>
          </a:p>
          <a:p>
            <a:endParaRPr lang="es-PE" dirty="0" smtClean="0"/>
          </a:p>
          <a:p>
            <a:endParaRPr lang="es-PE" dirty="0"/>
          </a:p>
          <a:p>
            <a:endParaRPr lang="es-PE" dirty="0" smtClean="0"/>
          </a:p>
          <a:p>
            <a:endParaRPr lang="es-PE" dirty="0"/>
          </a:p>
          <a:p>
            <a:endParaRPr lang="es-PE" dirty="0"/>
          </a:p>
        </p:txBody>
      </p:sp>
      <p:pic>
        <p:nvPicPr>
          <p:cNvPr id="25602" name="Picture 2" descr="http://t0.gstatic.com/images?q=tbn:ANd9GcRVwX4fGawmA74nqxlE47V-WO9dCHxa_JjhkRqyJoCAV1TYnaG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4714875"/>
            <a:ext cx="2143125" cy="2143125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8647 -0.33996 C 0.27778 -0.35546 0.27657 -0.36031 0.27015 -0.37766 C 0.2691 -0.38043 0.26598 -0.37997 0.26407 -0.38159 C 0.25313 -0.39061 0.2639 -0.38622 0.24914 -0.38969 C 0.23803 -0.39709 0.22657 -0.39315 0.21494 -0.3876 C 0.21147 -0.38321 0.20782 -0.38228 0.20435 -0.37766 C 0.19671 -0.36748 0.19219 -0.35661 0.18647 -0.34389 C 0.18438 -0.3395 0.18108 -0.33626 0.179 -0.33187 C 0.17726 -0.31637 0.17397 -0.30157 0.17153 -0.28631 C 0.17258 -0.2574 0.17275 -0.23451 0.18508 -0.21068 C 0.1882 -0.1982 0.18994 -0.17854 0.19688 -0.16883 C 0.19879 -0.15957 0.20174 -0.15194 0.20435 -0.14315 C 0.20556 -0.13922 0.20747 -0.13113 0.20747 -0.13113 C 0.20886 -0.11795 0.20834 -0.11332 0.21789 -0.10939 C 0.22622 -0.08673 0.22692 -0.05712 0.21633 -0.03562 C 0.21285 -0.02197 0.20782 -0.00902 0.20296 0.00393 C 0.2007 0.01804 0.19584 0.03377 0.18647 0.04186 C 0.19445 0.0148 0.19115 -0.01943 0.18508 -0.04764 C 0.18334 -0.0562 0.17969 -0.06429 0.17605 -0.07146 C 0.17362 -0.07609 0.16858 -0.08534 0.16858 -0.08534 C 0.16442 -0.10361 0.16077 -0.10245 0.1507 -0.11124 C 0.14584 -0.12118 0.14115 -0.1191 0.13282 -0.12118 C 0.11667 -0.13159 0.1106 -0.12535 0.10139 -0.10939 C 0.09809 -0.09482 0.10296 -0.1117 0.09549 -0.09944 C 0.09445 -0.09783 0.09479 -0.09528 0.09393 -0.09343 C 0.09272 -0.09043 0.09098 -0.08811 0.08942 -0.08534 C 0.0849 -0.05944 0.08108 -0.03353 0.07605 -0.00786 C 0.07362 0.00416 0.07534 0.01642 0.06719 0.02382 C 0.06181 0.01434 0.05956 0.00532 0.0566 -0.00578 C 0.05591 -0.02035 0.05921 -0.04371 0.04619 -0.04972 C 0.03473 -0.04787 0.03508 -0.05065 0.02831 -0.04371 C 0.02326 -0.03862 0.01337 -0.02775 0.01337 -0.02775 C 0.01008 -0.01503 0.01233 -0.02382 0.00591 -0.00185 C 0.00522 0.00023 0.00331 0.00162 0.00296 0.00393 C 0.00244 0.00717 0.00296 0.01064 0.00296 0.01388 L 8.33333E-6 -5.3654E-7 " pathEditMode="relative" ptsTypes="ffffffffffffffffffffffffffffffffffAA">
                                      <p:cBhvr>
                                        <p:cTn id="11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113</Words>
  <Application>Microsoft Office PowerPoint</Application>
  <PresentationFormat>Presentación en pantalla (4:3)</PresentationFormat>
  <Paragraphs>50</Paragraphs>
  <Slides>11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Tema de Office</vt:lpstr>
      <vt:lpstr>  LOS ADOLESCENTES Y LOS MEDIOS DE COMUNICACIÓN           </vt:lpstr>
      <vt:lpstr>¿Qué son los Medios de Comunicación?</vt:lpstr>
      <vt:lpstr> ¿EN QUE LES INFLUYEN ESTOS MEDIOS?    Influyen mucho ya que al ver o buscar información esta contiene casos de interés que te hacen querer ser como esas o esos modelos de revistas o anuncios y empiezas con dietas etc. </vt:lpstr>
      <vt:lpstr>Diapositiva 4</vt:lpstr>
      <vt:lpstr>Diapositiva 5</vt:lpstr>
      <vt:lpstr>Diapositiva 6</vt:lpstr>
      <vt:lpstr>Diapositiva 7</vt:lpstr>
      <vt:lpstr>Radio: Es un medio "solo-audio" que en la actualidad está recobrando su popularidad. Según Lamb, Hair y McDaniel, escuchar la radio ha tenido un crecimiento paralelo a la población sobre todo por su naturaleza inmediata, portátil, que engrana tan bien con un estilo de vida rápido </vt:lpstr>
      <vt:lpstr>Periódicos:   Son medios visuales masivos ideales para anunciantes locales. Sus principales ventajas son:  Flexibilidad; actualidad; buena cobertura de mercados locales; aceptabilidad amplia; credibilidad alta.4 Además, son accesibles a pequeños comerciantes que deseen anunciarse. Entre sus principales limitaciones y desventajas se encuentran: Vida corta; calidad baja de reproducción; pocos lectores del mismo ejemplar físico4 y no es selectivo con relación  a los grupos socioeconómicos.</vt:lpstr>
      <vt:lpstr> Revistas: Son un medio visual "masivo-selectivo" porque se dirigen a públicos especializados pero de forma masiva, lo que les permite llegar a más clientes potenciales. Según Laura Fischer y Jorge Espejo, son de lectura confortable además de que permiten la realización de gran variedad de anuncios.  </vt:lpstr>
      <vt:lpstr>Internet: Hoy en día, el internet es un medio audiovisual interactivo y selectivo, que dependiendo del tipo de producto y la audiencia al que va dirigido, puede llegar a una buena parte de los clientes potenciales. Para emplear este medio, los anunciantes necesitan colocar un sitio web en la red para presentar sus productos y servicios. Luego, deben promocionarlo (para atraer a la mayor cantidad de visitantes interesados en lo que ofrecen), primero, posicionándolo entre los primeros resultados de búsqueda de los principales buscadores (Google, Yahoo, Altavista, MSN)  </vt:lpstr>
    </vt:vector>
  </TitlesOfParts>
  <Company>PRIVADA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LOS ADOLESCENTES Y LOS MEDIOS DE COMUNICACION           </dc:title>
  <dc:creator>WINLEONIC</dc:creator>
  <cp:lastModifiedBy>WINLEONIC</cp:lastModifiedBy>
  <cp:revision>24</cp:revision>
  <dcterms:created xsi:type="dcterms:W3CDTF">2012-05-25T01:18:59Z</dcterms:created>
  <dcterms:modified xsi:type="dcterms:W3CDTF">2012-05-26T02:23:42Z</dcterms:modified>
</cp:coreProperties>
</file>